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9" r:id="rId1"/>
  </p:sldMasterIdLst>
  <p:notesMasterIdLst>
    <p:notesMasterId r:id="rId58"/>
  </p:notesMasterIdLst>
  <p:handoutMasterIdLst>
    <p:handoutMasterId r:id="rId59"/>
  </p:handoutMasterIdLst>
  <p:sldIdLst>
    <p:sldId id="1894" r:id="rId2"/>
    <p:sldId id="2015" r:id="rId3"/>
    <p:sldId id="1633" r:id="rId4"/>
    <p:sldId id="1520" r:id="rId5"/>
    <p:sldId id="2056" r:id="rId6"/>
    <p:sldId id="2090" r:id="rId7"/>
    <p:sldId id="1971" r:id="rId8"/>
    <p:sldId id="2057" r:id="rId9"/>
    <p:sldId id="2018" r:id="rId10"/>
    <p:sldId id="2058" r:id="rId11"/>
    <p:sldId id="2059" r:id="rId12"/>
    <p:sldId id="2060" r:id="rId13"/>
    <p:sldId id="2061" r:id="rId14"/>
    <p:sldId id="2062" r:id="rId15"/>
    <p:sldId id="2063" r:id="rId16"/>
    <p:sldId id="2064" r:id="rId17"/>
    <p:sldId id="2089" r:id="rId18"/>
    <p:sldId id="2091" r:id="rId19"/>
    <p:sldId id="2019" r:id="rId20"/>
    <p:sldId id="2065" r:id="rId21"/>
    <p:sldId id="2092" r:id="rId22"/>
    <p:sldId id="2066" r:id="rId23"/>
    <p:sldId id="2093" r:id="rId24"/>
    <p:sldId id="2067" r:id="rId25"/>
    <p:sldId id="2088" r:id="rId26"/>
    <p:sldId id="2032" r:id="rId27"/>
    <p:sldId id="2033" r:id="rId28"/>
    <p:sldId id="2068" r:id="rId29"/>
    <p:sldId id="2069" r:id="rId30"/>
    <p:sldId id="2070" r:id="rId31"/>
    <p:sldId id="2071" r:id="rId32"/>
    <p:sldId id="2072" r:id="rId33"/>
    <p:sldId id="2094" r:id="rId34"/>
    <p:sldId id="2073" r:id="rId35"/>
    <p:sldId id="2074" r:id="rId36"/>
    <p:sldId id="2075" r:id="rId37"/>
    <p:sldId id="2076" r:id="rId38"/>
    <p:sldId id="2077" r:id="rId39"/>
    <p:sldId id="2095" r:id="rId40"/>
    <p:sldId id="2041" r:id="rId41"/>
    <p:sldId id="2078" r:id="rId42"/>
    <p:sldId id="2079" r:id="rId43"/>
    <p:sldId id="2096" r:id="rId44"/>
    <p:sldId id="2080" r:id="rId45"/>
    <p:sldId id="2098" r:id="rId46"/>
    <p:sldId id="2081" r:id="rId47"/>
    <p:sldId id="2082" r:id="rId48"/>
    <p:sldId id="2083" r:id="rId49"/>
    <p:sldId id="2099" r:id="rId50"/>
    <p:sldId id="2084" r:id="rId51"/>
    <p:sldId id="2085" r:id="rId52"/>
    <p:sldId id="2086" r:id="rId53"/>
    <p:sldId id="2097" r:id="rId54"/>
    <p:sldId id="2042" r:id="rId55"/>
    <p:sldId id="2087" r:id="rId56"/>
    <p:sldId id="1024" r:id="rId57"/>
  </p:sldIdLst>
  <p:sldSz cx="9144000" cy="6858000" type="screen4x3"/>
  <p:notesSz cx="6858000" cy="9296400"/>
  <p:defaultTex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66"/>
    <a:srgbClr val="006600"/>
    <a:srgbClr val="FF3300"/>
    <a:srgbClr val="0000FF"/>
    <a:srgbClr val="FF6600"/>
    <a:srgbClr val="008000"/>
    <a:srgbClr val="FF9900"/>
    <a:srgbClr val="CC3300"/>
    <a:srgbClr val="E0E4E9"/>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8" autoAdjust="0"/>
    <p:restoredTop sz="98339" autoAdjust="0"/>
  </p:normalViewPr>
  <p:slideViewPr>
    <p:cSldViewPr>
      <p:cViewPr>
        <p:scale>
          <a:sx n="70" d="100"/>
          <a:sy n="70" d="100"/>
        </p:scale>
        <p:origin x="-1296" y="-186"/>
      </p:cViewPr>
      <p:guideLst>
        <p:guide orient="horz" pos="2160"/>
        <p:guide pos="2880"/>
      </p:guideLst>
    </p:cSldViewPr>
  </p:slideViewPr>
  <p:outlineViewPr>
    <p:cViewPr>
      <p:scale>
        <a:sx n="33" d="100"/>
        <a:sy n="33" d="100"/>
      </p:scale>
      <p:origin x="54" y="0"/>
    </p:cViewPr>
  </p:outlineViewPr>
  <p:notesTextViewPr>
    <p:cViewPr>
      <p:scale>
        <a:sx n="100" d="100"/>
        <a:sy n="100" d="100"/>
      </p:scale>
      <p:origin x="0" y="0"/>
    </p:cViewPr>
  </p:notesTextViewPr>
  <p:sorterViewPr>
    <p:cViewPr>
      <p:scale>
        <a:sx n="66" d="100"/>
        <a:sy n="66" d="100"/>
      </p:scale>
      <p:origin x="0" y="2352"/>
    </p:cViewPr>
  </p:sorterViewPr>
  <p:notesViewPr>
    <p:cSldViewPr>
      <p:cViewPr varScale="1">
        <p:scale>
          <a:sx n="56" d="100"/>
          <a:sy n="56" d="100"/>
        </p:scale>
        <p:origin x="-2802" y="-9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3D9F1EC7-5449-454A-B3B5-9CACFF7D4CAE}" type="datetimeFigureOut">
              <a:rPr lang="en-US"/>
              <a:pPr>
                <a:defRPr/>
              </a:pPr>
              <a:t>10/1/2018</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8C4F075F-9739-4055-B81D-8D2EC637FBEE}" type="slidenum">
              <a:rPr lang="en-US"/>
              <a:pPr>
                <a:defRPr/>
              </a:pPr>
              <a:t>‹#›</a:t>
            </a:fld>
            <a:endParaRPr lang="en-US"/>
          </a:p>
        </p:txBody>
      </p:sp>
    </p:spTree>
    <p:extLst>
      <p:ext uri="{BB962C8B-B14F-4D97-AF65-F5344CB8AC3E}">
        <p14:creationId xmlns:p14="http://schemas.microsoft.com/office/powerpoint/2010/main" val="491235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pPr>
              <a:defRPr/>
            </a:pPr>
            <a:endParaRPr lang="en-US"/>
          </a:p>
        </p:txBody>
      </p:sp>
      <p:sp>
        <p:nvSpPr>
          <p:cNvPr id="87043"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58372"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7046"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pPr>
              <a:defRPr/>
            </a:pPr>
            <a:endParaRPr lang="en-US"/>
          </a:p>
        </p:txBody>
      </p:sp>
      <p:sp>
        <p:nvSpPr>
          <p:cNvPr id="87047"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E38C21A9-C8EE-4C7E-92BD-9559CA321883}" type="slidenum">
              <a:rPr lang="en-US"/>
              <a:pPr>
                <a:defRPr/>
              </a:pPr>
              <a:t>‹#›</a:t>
            </a:fld>
            <a:endParaRPr lang="en-US"/>
          </a:p>
        </p:txBody>
      </p:sp>
    </p:spTree>
    <p:extLst>
      <p:ext uri="{BB962C8B-B14F-4D97-AF65-F5344CB8AC3E}">
        <p14:creationId xmlns:p14="http://schemas.microsoft.com/office/powerpoint/2010/main" val="22827728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A8166A5B-222C-4E27-906E-FA263834F6CC}" type="slidenum">
              <a:rPr lang="en-US" altLang="en-US" smtClean="0"/>
              <a:pPr algn="r" eaLnBrk="1" hangingPunct="1">
                <a:spcBef>
                  <a:spcPct val="0"/>
                </a:spcBef>
              </a:pPr>
              <a:t>1</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685800" y="990600"/>
            <a:ext cx="7772400" cy="1371600"/>
          </a:xfrm>
        </p:spPr>
        <p:txBody>
          <a:bodyPr/>
          <a:lstStyle>
            <a:lvl1pPr>
              <a:defRPr/>
            </a:lvl1pPr>
          </a:lstStyle>
          <a:p>
            <a:r>
              <a:rPr lang="en-US"/>
              <a:t>Click to edit Master title style</a:t>
            </a:r>
          </a:p>
        </p:txBody>
      </p:sp>
      <p:sp>
        <p:nvSpPr>
          <p:cNvPr id="91139" name="Rectangle 3"/>
          <p:cNvSpPr>
            <a:spLocks noGrp="1" noChangeArrowheads="1"/>
          </p:cNvSpPr>
          <p:nvPr>
            <p:ph type="subTitle" idx="1"/>
          </p:nvPr>
        </p:nvSpPr>
        <p:spPr>
          <a:xfrm>
            <a:off x="1447800" y="3429000"/>
            <a:ext cx="7010400" cy="1600200"/>
          </a:xfrm>
        </p:spPr>
        <p:txBody>
          <a:bodyPr/>
          <a:lstStyle>
            <a:lvl1pPr marL="0" indent="0" algn="ctr">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3786121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C0099AA3-E0E1-4781-8B6F-02414BEADD8F}" type="slidenum">
              <a:rPr lang="en-US"/>
              <a:pPr>
                <a:defRPr/>
              </a:pPr>
              <a:t>‹#›</a:t>
            </a:fld>
            <a:endParaRPr lang="en-US"/>
          </a:p>
        </p:txBody>
      </p:sp>
    </p:spTree>
    <p:extLst>
      <p:ext uri="{BB962C8B-B14F-4D97-AF65-F5344CB8AC3E}">
        <p14:creationId xmlns:p14="http://schemas.microsoft.com/office/powerpoint/2010/main" val="3199565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719" y="152400"/>
            <a:ext cx="2001715"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7104" y="152400"/>
            <a:ext cx="5865934"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BAF846ED-DDBC-419E-90DE-F9F2315506B4}" type="slidenum">
              <a:rPr lang="en-US"/>
              <a:pPr>
                <a:defRPr/>
              </a:pPr>
              <a:t>‹#›</a:t>
            </a:fld>
            <a:endParaRPr lang="en-US"/>
          </a:p>
        </p:txBody>
      </p:sp>
    </p:spTree>
    <p:extLst>
      <p:ext uri="{BB962C8B-B14F-4D97-AF65-F5344CB8AC3E}">
        <p14:creationId xmlns:p14="http://schemas.microsoft.com/office/powerpoint/2010/main" val="3488601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solidFill>
                  <a:schemeClr val="bg1"/>
                </a:solidFill>
              </a:defRPr>
            </a:lvl1pPr>
          </a:lstStyle>
          <a:p>
            <a:pPr>
              <a:defRPr/>
            </a:pPr>
            <a:fld id="{1877AE51-D50E-46B6-BB93-30AA5F75488D}" type="slidenum">
              <a:rPr lang="en-US" smtClean="0"/>
              <a:pPr>
                <a:defRPr/>
              </a:pPr>
              <a:t>‹#›</a:t>
            </a:fld>
            <a:endParaRPr lang="en-US"/>
          </a:p>
        </p:txBody>
      </p:sp>
      <p:sp>
        <p:nvSpPr>
          <p:cNvPr id="5" name="Rectangle 11"/>
          <p:cNvSpPr txBox="1">
            <a:spLocks noChangeArrowheads="1"/>
          </p:cNvSpPr>
          <p:nvPr userDrawn="1"/>
        </p:nvSpPr>
        <p:spPr bwMode="auto">
          <a:xfrm>
            <a:off x="6822744" y="6553200"/>
            <a:ext cx="19685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Arial Black" pitchFamily="34"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defRPr/>
            </a:pPr>
            <a:fld id="{0181F552-57E3-4163-968A-15EACE64F2C9}" type="slidenum">
              <a:rPr lang="en-US" smtClean="0"/>
              <a:pPr>
                <a:defRPr/>
              </a:pPr>
              <a:t>‹#›</a:t>
            </a:fld>
            <a:endParaRPr lang="en-US"/>
          </a:p>
        </p:txBody>
      </p:sp>
    </p:spTree>
    <p:extLst>
      <p:ext uri="{BB962C8B-B14F-4D97-AF65-F5344CB8AC3E}">
        <p14:creationId xmlns:p14="http://schemas.microsoft.com/office/powerpoint/2010/main" val="220947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sldNum" sz="quarter" idx="10"/>
          </p:nvPr>
        </p:nvSpPr>
        <p:spPr>
          <a:ln/>
        </p:spPr>
        <p:txBody>
          <a:bodyPr/>
          <a:lstStyle>
            <a:lvl1pPr>
              <a:defRPr>
                <a:solidFill>
                  <a:schemeClr val="bg1"/>
                </a:solidFill>
              </a:defRPr>
            </a:lvl1pPr>
          </a:lstStyle>
          <a:p>
            <a:pPr>
              <a:defRPr/>
            </a:pPr>
            <a:fld id="{1FB029C8-BFDE-4586-AADC-A5C16A970B65}" type="slidenum">
              <a:rPr lang="en-US" smtClean="0"/>
              <a:pPr>
                <a:defRPr/>
              </a:pPr>
              <a:t>‹#›</a:t>
            </a:fld>
            <a:endParaRPr lang="en-US"/>
          </a:p>
        </p:txBody>
      </p:sp>
    </p:spTree>
    <p:extLst>
      <p:ext uri="{BB962C8B-B14F-4D97-AF65-F5344CB8AC3E}">
        <p14:creationId xmlns:p14="http://schemas.microsoft.com/office/powerpoint/2010/main" val="2286359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7105" y="1219200"/>
            <a:ext cx="3930162"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7943" y="1219200"/>
            <a:ext cx="3930162"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sldNum" sz="quarter" idx="10"/>
          </p:nvPr>
        </p:nvSpPr>
        <p:spPr>
          <a:ln/>
        </p:spPr>
        <p:txBody>
          <a:bodyPr/>
          <a:lstStyle>
            <a:lvl1pPr>
              <a:defRPr/>
            </a:lvl1pPr>
          </a:lstStyle>
          <a:p>
            <a:pPr>
              <a:defRPr/>
            </a:pPr>
            <a:fld id="{CADF17B8-E81A-4D26-A307-E634C5721969}" type="slidenum">
              <a:rPr lang="en-US"/>
              <a:pPr>
                <a:defRPr/>
              </a:pPr>
              <a:t>‹#›</a:t>
            </a:fld>
            <a:endParaRPr lang="en-US"/>
          </a:p>
        </p:txBody>
      </p:sp>
    </p:spTree>
    <p:extLst>
      <p:ext uri="{BB962C8B-B14F-4D97-AF65-F5344CB8AC3E}">
        <p14:creationId xmlns:p14="http://schemas.microsoft.com/office/powerpoint/2010/main" val="970827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73" y="1535113"/>
            <a:ext cx="4041531"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73"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sldNum" sz="quarter" idx="10"/>
          </p:nvPr>
        </p:nvSpPr>
        <p:spPr>
          <a:ln/>
        </p:spPr>
        <p:txBody>
          <a:bodyPr/>
          <a:lstStyle>
            <a:lvl1pPr>
              <a:defRPr/>
            </a:lvl1pPr>
          </a:lstStyle>
          <a:p>
            <a:pPr>
              <a:defRPr/>
            </a:pPr>
            <a:fld id="{EBE9721F-8C1E-46C8-9CEA-77F85A618653}" type="slidenum">
              <a:rPr lang="en-US"/>
              <a:pPr>
                <a:defRPr/>
              </a:pPr>
              <a:t>‹#›</a:t>
            </a:fld>
            <a:endParaRPr lang="en-US"/>
          </a:p>
        </p:txBody>
      </p:sp>
    </p:spTree>
    <p:extLst>
      <p:ext uri="{BB962C8B-B14F-4D97-AF65-F5344CB8AC3E}">
        <p14:creationId xmlns:p14="http://schemas.microsoft.com/office/powerpoint/2010/main" val="3180236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sldNum" sz="quarter" idx="10"/>
          </p:nvPr>
        </p:nvSpPr>
        <p:spPr>
          <a:ln/>
        </p:spPr>
        <p:txBody>
          <a:bodyPr/>
          <a:lstStyle>
            <a:lvl1pPr>
              <a:defRPr/>
            </a:lvl1pPr>
          </a:lstStyle>
          <a:p>
            <a:pPr>
              <a:defRPr/>
            </a:pPr>
            <a:fld id="{8E866B33-5E0C-4FD2-BD6E-5E0C5F06744D}" type="slidenum">
              <a:rPr lang="en-US"/>
              <a:pPr>
                <a:defRPr/>
              </a:pPr>
              <a:t>‹#›</a:t>
            </a:fld>
            <a:endParaRPr lang="en-US"/>
          </a:p>
        </p:txBody>
      </p:sp>
    </p:spTree>
    <p:extLst>
      <p:ext uri="{BB962C8B-B14F-4D97-AF65-F5344CB8AC3E}">
        <p14:creationId xmlns:p14="http://schemas.microsoft.com/office/powerpoint/2010/main" val="1696067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sldNum" sz="quarter" idx="10"/>
          </p:nvPr>
        </p:nvSpPr>
        <p:spPr>
          <a:ln/>
        </p:spPr>
        <p:txBody>
          <a:bodyPr/>
          <a:lstStyle>
            <a:lvl1pPr>
              <a:defRPr/>
            </a:lvl1pPr>
          </a:lstStyle>
          <a:p>
            <a:pPr>
              <a:defRPr/>
            </a:pPr>
            <a:fld id="{47006A05-71E8-4A6D-8CFB-62065BD41703}" type="slidenum">
              <a:rPr lang="en-US"/>
              <a:pPr>
                <a:defRPr/>
              </a:pPr>
              <a:t>‹#›</a:t>
            </a:fld>
            <a:endParaRPr lang="en-US"/>
          </a:p>
        </p:txBody>
      </p:sp>
    </p:spTree>
    <p:extLst>
      <p:ext uri="{BB962C8B-B14F-4D97-AF65-F5344CB8AC3E}">
        <p14:creationId xmlns:p14="http://schemas.microsoft.com/office/powerpoint/2010/main" val="1591754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49"/>
            <a:ext cx="3008435" cy="1162051"/>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3054"/>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a:defRPr/>
            </a:pPr>
            <a:fld id="{0F101A41-98A0-467F-A011-D91A5EE15BC7}" type="slidenum">
              <a:rPr lang="en-US"/>
              <a:pPr>
                <a:defRPr/>
              </a:pPr>
              <a:t>‹#›</a:t>
            </a:fld>
            <a:endParaRPr lang="en-US"/>
          </a:p>
        </p:txBody>
      </p:sp>
    </p:spTree>
    <p:extLst>
      <p:ext uri="{BB962C8B-B14F-4D97-AF65-F5344CB8AC3E}">
        <p14:creationId xmlns:p14="http://schemas.microsoft.com/office/powerpoint/2010/main" val="3676672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9"/>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6"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a:defRPr/>
            </a:pPr>
            <a:fld id="{87041E87-93BC-4F7B-9474-9DFA9B6A39CD}" type="slidenum">
              <a:rPr lang="en-US"/>
              <a:pPr>
                <a:defRPr/>
              </a:pPr>
              <a:t>‹#›</a:t>
            </a:fld>
            <a:endParaRPr lang="en-US"/>
          </a:p>
        </p:txBody>
      </p:sp>
    </p:spTree>
    <p:extLst>
      <p:ext uri="{BB962C8B-B14F-4D97-AF65-F5344CB8AC3E}">
        <p14:creationId xmlns:p14="http://schemas.microsoft.com/office/powerpoint/2010/main" val="131769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152400"/>
            <a:ext cx="800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566738" y="1219200"/>
            <a:ext cx="8001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0123" name="Rectangle 11"/>
          <p:cNvSpPr>
            <a:spLocks noGrp="1" noChangeArrowheads="1"/>
          </p:cNvSpPr>
          <p:nvPr>
            <p:ph type="sldNum" sz="quarter" idx="4"/>
          </p:nvPr>
        </p:nvSpPr>
        <p:spPr bwMode="auto">
          <a:xfrm>
            <a:off x="6823075" y="6553200"/>
            <a:ext cx="19685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7AF6D13B-C75B-4DA3-BD12-0EF6D1F3E0F2}" type="slidenum">
              <a:rPr lang="en-US"/>
              <a:pPr>
                <a:defRPr/>
              </a:pPr>
              <a:t>‹#›</a:t>
            </a:fld>
            <a:endParaRPr lang="en-US"/>
          </a:p>
        </p:txBody>
      </p:sp>
      <p:sp>
        <p:nvSpPr>
          <p:cNvPr id="1029" name="Line 12"/>
          <p:cNvSpPr>
            <a:spLocks noChangeShapeType="1"/>
          </p:cNvSpPr>
          <p:nvPr/>
        </p:nvSpPr>
        <p:spPr bwMode="auto">
          <a:xfrm>
            <a:off x="280988" y="1143000"/>
            <a:ext cx="8582025" cy="0"/>
          </a:xfrm>
          <a:prstGeom prst="line">
            <a:avLst/>
          </a:prstGeom>
          <a:noFill/>
          <a:ln w="63500">
            <a:solidFill>
              <a:schemeClr val="accent2"/>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Tree>
  </p:cSld>
  <p:clrMap bg1="lt1" tx1="dk1" bg2="lt2" tx2="dk2" accent1="accent1" accent2="accent2" accent3="accent3" accent4="accent4" accent5="accent5" accent6="accent6" hlink="hlink" folHlink="folHlink"/>
  <p:sldLayoutIdLst>
    <p:sldLayoutId id="2147484176"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xml"/><Relationship Id="rId4" Type="http://schemas.openxmlformats.org/officeDocument/2006/relationships/image" Target="../media/image41.jpg"/></Relationships>
</file>

<file path=ppt/slides/_rels/slide54.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6" name="Picture 2" descr="Lin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1066800"/>
            <a:ext cx="91408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descr="Hpe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8" descr="Hpe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2" descr="Logo So (1000x1000).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 y="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9"/>
          <p:cNvSpPr>
            <a:spLocks noChangeArrowheads="1"/>
          </p:cNvSpPr>
          <p:nvPr/>
        </p:nvSpPr>
        <p:spPr bwMode="auto">
          <a:xfrm>
            <a:off x="0" y="6517944"/>
            <a:ext cx="9080500" cy="304800"/>
          </a:xfrm>
          <a:prstGeom prst="rect">
            <a:avLst/>
          </a:prstGeom>
          <a:noFill/>
          <a:ln w="9525">
            <a:noFill/>
            <a:miter lim="800000"/>
            <a:headEnd/>
            <a:tailEnd/>
          </a:ln>
          <a:effectLst/>
        </p:spPr>
        <p:txBody>
          <a:bodyPr wrap="none" anchor="ctr"/>
          <a:lstStyle/>
          <a:p>
            <a:pPr>
              <a:defRPr/>
            </a:pPr>
            <a:r>
              <a:rPr lang="en-US" sz="1400" b="1" smtClean="0">
                <a:solidFill>
                  <a:srgbClr val="FFFF00"/>
                </a:solidFill>
                <a:latin typeface="Arial" panose="020B0604020202020204" pitchFamily="34" charset="0"/>
                <a:cs typeface="Arial" panose="020B0604020202020204" pitchFamily="34" charset="0"/>
              </a:rPr>
              <a:t>  Trình bày:  Lê Nguyễn Minh Ngọc</a:t>
            </a:r>
            <a:r>
              <a:rPr lang="en-US" sz="1400" b="1">
                <a:solidFill>
                  <a:srgbClr val="FFFF00"/>
                </a:solidFill>
                <a:latin typeface="Arial" panose="020B0604020202020204" pitchFamily="34" charset="0"/>
                <a:cs typeface="Arial" panose="020B0604020202020204" pitchFamily="34" charset="0"/>
              </a:rPr>
              <a:t>	</a:t>
            </a:r>
            <a:r>
              <a:rPr lang="en-US" sz="1400" b="1" smtClean="0">
                <a:solidFill>
                  <a:srgbClr val="FFFF00"/>
                </a:solidFill>
                <a:latin typeface="Arial" panose="020B0604020202020204" pitchFamily="34" charset="0"/>
                <a:cs typeface="Arial" panose="020B0604020202020204" pitchFamily="34" charset="0"/>
              </a:rPr>
              <a:t>                   ngoclnm@sgdbinhduong.edu.vn</a:t>
            </a:r>
            <a:endParaRPr lang="en-US" sz="1400" b="1">
              <a:solidFill>
                <a:srgbClr val="FFFF00"/>
              </a:solidFill>
              <a:latin typeface="Arial" panose="020B0604020202020204" pitchFamily="34" charset="0"/>
              <a:cs typeface="Arial" panose="020B0604020202020204" pitchFamily="34" charset="0"/>
            </a:endParaRPr>
          </a:p>
        </p:txBody>
      </p:sp>
      <p:sp>
        <p:nvSpPr>
          <p:cNvPr id="9" name="Rectangle 10"/>
          <p:cNvSpPr>
            <a:spLocks noChangeArrowheads="1"/>
          </p:cNvSpPr>
          <p:nvPr/>
        </p:nvSpPr>
        <p:spPr bwMode="auto">
          <a:xfrm>
            <a:off x="1905000" y="0"/>
            <a:ext cx="6553200" cy="1066800"/>
          </a:xfrm>
          <a:prstGeom prst="rect">
            <a:avLst/>
          </a:prstGeom>
          <a:noFill/>
          <a:ln w="9525">
            <a:noFill/>
            <a:miter lim="800000"/>
            <a:headEnd/>
            <a:tailEnd/>
          </a:ln>
          <a:effectLst/>
        </p:spPr>
        <p:txBody>
          <a:bodyPr wrap="none" anchor="ctr"/>
          <a:lstStyle/>
          <a:p>
            <a:pPr algn="ctr">
              <a:spcBef>
                <a:spcPct val="5000"/>
              </a:spcBef>
              <a:spcAft>
                <a:spcPct val="5000"/>
              </a:spcAft>
              <a:defRPr/>
            </a:pPr>
            <a:r>
              <a:rPr lang="en-US" sz="2400" b="1">
                <a:solidFill>
                  <a:srgbClr val="FFFF00"/>
                </a:solidFill>
                <a:latin typeface="Arial" panose="020B0604020202020204" pitchFamily="34" charset="0"/>
                <a:cs typeface="Arial" panose="020B0604020202020204" pitchFamily="34" charset="0"/>
              </a:rPr>
              <a:t>SỞ GIÁO DỤC VÀ ĐÀO TẠO</a:t>
            </a:r>
          </a:p>
          <a:p>
            <a:pPr algn="ctr">
              <a:spcBef>
                <a:spcPct val="5000"/>
              </a:spcBef>
              <a:spcAft>
                <a:spcPct val="5000"/>
              </a:spcAft>
              <a:defRPr/>
            </a:pPr>
            <a:r>
              <a:rPr lang="en-US" sz="3200" b="1">
                <a:solidFill>
                  <a:srgbClr val="FFFF00"/>
                </a:solidFill>
                <a:latin typeface="Arial" panose="020B0604020202020204" pitchFamily="34" charset="0"/>
                <a:cs typeface="Arial" panose="020B0604020202020204" pitchFamily="34" charset="0"/>
              </a:rPr>
              <a:t>BÌNH DƯƠNG</a:t>
            </a: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01656" y="4495800"/>
            <a:ext cx="1920000" cy="1828800"/>
          </a:xfrm>
          <a:prstGeom prst="rect">
            <a:avLst/>
          </a:prstGeom>
        </p:spPr>
      </p:pic>
      <p:sp>
        <p:nvSpPr>
          <p:cNvPr id="13" name="Rectangle 2"/>
          <p:cNvSpPr>
            <a:spLocks noGrp="1" noChangeArrowheads="1"/>
          </p:cNvSpPr>
          <p:nvPr>
            <p:ph type="ctrTitle"/>
          </p:nvPr>
        </p:nvSpPr>
        <p:spPr>
          <a:xfrm>
            <a:off x="63500" y="1600200"/>
            <a:ext cx="9017000" cy="2590800"/>
          </a:xfrm>
        </p:spPr>
        <p:txBody>
          <a:bodyPr anchor="ctr"/>
          <a:lstStyle/>
          <a:p>
            <a:pPr algn="ctr" eaLnBrk="1" hangingPunct="1">
              <a:lnSpc>
                <a:spcPct val="130000"/>
              </a:lnSpc>
            </a:pPr>
            <a:r>
              <a:rPr lang="en-US" altLang="en-US" sz="4000" b="1" smtClean="0">
                <a:solidFill>
                  <a:srgbClr val="FF0000"/>
                </a:solidFill>
                <a:latin typeface="Arial" panose="020B0604020202020204" pitchFamily="34" charset="0"/>
                <a:cs typeface="Arial" panose="020B0604020202020204" pitchFamily="34" charset="0"/>
              </a:rPr>
              <a:t>GIỚI THIỆU </a:t>
            </a:r>
            <a:br>
              <a:rPr lang="en-US" altLang="en-US" sz="4000" b="1" smtClean="0">
                <a:solidFill>
                  <a:srgbClr val="FF0000"/>
                </a:solidFill>
                <a:latin typeface="Arial" panose="020B0604020202020204" pitchFamily="34" charset="0"/>
                <a:cs typeface="Arial" panose="020B0604020202020204" pitchFamily="34" charset="0"/>
              </a:rPr>
            </a:br>
            <a:r>
              <a:rPr lang="en-US" altLang="en-US" sz="4000" b="1" smtClean="0">
                <a:solidFill>
                  <a:srgbClr val="FF0000"/>
                </a:solidFill>
                <a:latin typeface="Arial" panose="020B0604020202020204" pitchFamily="34" charset="0"/>
                <a:cs typeface="Arial" panose="020B0604020202020204" pitchFamily="34" charset="0"/>
              </a:rPr>
              <a:t>LUẬT ĐẤU THẦU NĂM </a:t>
            </a:r>
            <a:r>
              <a:rPr lang="en-US" altLang="en-US" sz="4000" b="1" smtClean="0">
                <a:solidFill>
                  <a:srgbClr val="FF0000"/>
                </a:solidFill>
                <a:latin typeface="Arial" panose="020B0604020202020204" pitchFamily="34" charset="0"/>
                <a:cs typeface="Arial" panose="020B0604020202020204" pitchFamily="34" charset="0"/>
              </a:rPr>
              <a:t>2013</a:t>
            </a:r>
            <a:endParaRPr lang="en-US" altLang="en-US" sz="40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13244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600"/>
              </a:spcBef>
              <a:spcAft>
                <a:spcPts val="0"/>
              </a:spcAft>
              <a:buClr>
                <a:srgbClr val="FF0000"/>
              </a:buClr>
              <a:buFont typeface="+mj-lt"/>
              <a:buAutoNum type="arabicPeriod" startAt="3"/>
              <a:defRPr/>
            </a:pPr>
            <a:r>
              <a:rPr lang="en-US" sz="1950" b="1" kern="0" smtClean="0">
                <a:solidFill>
                  <a:srgbClr val="FF0066"/>
                </a:solidFill>
                <a:latin typeface="Arial" charset="0"/>
              </a:rPr>
              <a:t>Bên </a:t>
            </a:r>
            <a:r>
              <a:rPr lang="en-US" sz="1950" b="1" kern="0">
                <a:solidFill>
                  <a:srgbClr val="FF0066"/>
                </a:solidFill>
                <a:latin typeface="Arial" charset="0"/>
              </a:rPr>
              <a:t>mời thầu </a:t>
            </a:r>
            <a:r>
              <a:rPr lang="en-US" sz="1950" b="1" kern="0">
                <a:solidFill>
                  <a:srgbClr val="0000FF"/>
                </a:solidFill>
                <a:latin typeface="Arial" charset="0"/>
              </a:rPr>
              <a:t>là cơ quan, tổ chức có chuyên môn và năng lực để thực hiện các hoạt động đấu thầu, bao </a:t>
            </a:r>
            <a:r>
              <a:rPr lang="en-US" sz="1950" b="1" kern="0" smtClean="0">
                <a:solidFill>
                  <a:srgbClr val="0000FF"/>
                </a:solidFill>
                <a:latin typeface="Arial" charset="0"/>
              </a:rPr>
              <a:t>gồm:</a:t>
            </a:r>
          </a:p>
          <a:p>
            <a:pPr indent="-457200" algn="just" eaLnBrk="1" hangingPunct="1">
              <a:lnSpc>
                <a:spcPct val="105000"/>
              </a:lnSpc>
              <a:spcBef>
                <a:spcPts val="600"/>
              </a:spcBef>
              <a:spcAft>
                <a:spcPts val="0"/>
              </a:spcAft>
              <a:buClr>
                <a:srgbClr val="FF0000"/>
              </a:buClr>
              <a:buFont typeface="+mj-lt"/>
              <a:buAutoNum type="alphaLcParenR"/>
              <a:defRPr/>
            </a:pPr>
            <a:r>
              <a:rPr lang="en-US" sz="1950" b="1" kern="0" smtClean="0">
                <a:solidFill>
                  <a:srgbClr val="0000FF"/>
                </a:solidFill>
                <a:latin typeface="Arial" charset="0"/>
              </a:rPr>
              <a:t>Chủ </a:t>
            </a:r>
            <a:r>
              <a:rPr lang="en-US" sz="1950" b="1" kern="0">
                <a:solidFill>
                  <a:srgbClr val="0000FF"/>
                </a:solidFill>
                <a:latin typeface="Arial" charset="0"/>
              </a:rPr>
              <a:t>đầu tư hoặc tổ chức do chủ đầu tư quyết định thành lập hoặc lựa </a:t>
            </a:r>
            <a:r>
              <a:rPr lang="en-US" sz="1950" b="1" kern="0" smtClean="0">
                <a:solidFill>
                  <a:srgbClr val="0000FF"/>
                </a:solidFill>
                <a:latin typeface="Arial" charset="0"/>
              </a:rPr>
              <a:t>chọn;</a:t>
            </a:r>
          </a:p>
          <a:p>
            <a:pPr indent="-457200" algn="just" eaLnBrk="1" hangingPunct="1">
              <a:lnSpc>
                <a:spcPct val="105000"/>
              </a:lnSpc>
              <a:spcBef>
                <a:spcPts val="600"/>
              </a:spcBef>
              <a:spcAft>
                <a:spcPts val="0"/>
              </a:spcAft>
              <a:buClr>
                <a:srgbClr val="FF0000"/>
              </a:buClr>
              <a:buFont typeface="+mj-lt"/>
              <a:buAutoNum type="alphaLcParenR"/>
              <a:defRPr/>
            </a:pPr>
            <a:r>
              <a:rPr lang="en-US" sz="1950" b="1" kern="0" smtClean="0">
                <a:solidFill>
                  <a:srgbClr val="0000FF"/>
                </a:solidFill>
                <a:latin typeface="Arial" charset="0"/>
              </a:rPr>
              <a:t>Đơn </a:t>
            </a:r>
            <a:r>
              <a:rPr lang="en-US" sz="1950" b="1" kern="0">
                <a:solidFill>
                  <a:srgbClr val="0000FF"/>
                </a:solidFill>
                <a:latin typeface="Arial" charset="0"/>
              </a:rPr>
              <a:t>vị dự toán trực tiếp sử dụng nguồn vốn mua sắm thường </a:t>
            </a:r>
            <a:r>
              <a:rPr lang="en-US" sz="1950" b="1" kern="0" smtClean="0">
                <a:solidFill>
                  <a:srgbClr val="0000FF"/>
                </a:solidFill>
                <a:latin typeface="Arial" charset="0"/>
              </a:rPr>
              <a:t>xuyên;</a:t>
            </a:r>
          </a:p>
          <a:p>
            <a:pPr indent="-457200" algn="just" eaLnBrk="1" hangingPunct="1">
              <a:lnSpc>
                <a:spcPct val="105000"/>
              </a:lnSpc>
              <a:spcBef>
                <a:spcPts val="600"/>
              </a:spcBef>
              <a:spcAft>
                <a:spcPts val="0"/>
              </a:spcAft>
              <a:buClr>
                <a:srgbClr val="FF0000"/>
              </a:buClr>
              <a:buFont typeface="+mj-lt"/>
              <a:buAutoNum type="alphaLcParenR"/>
              <a:defRPr/>
            </a:pPr>
            <a:r>
              <a:rPr lang="en-US" sz="1950" b="1" kern="0">
                <a:solidFill>
                  <a:srgbClr val="0000FF"/>
                </a:solidFill>
                <a:latin typeface="Arial" charset="0"/>
              </a:rPr>
              <a:t>Đơn vị mua sắm tập trung;</a:t>
            </a:r>
          </a:p>
          <a:p>
            <a:pPr indent="-457200" algn="just" eaLnBrk="1" hangingPunct="1">
              <a:lnSpc>
                <a:spcPct val="105000"/>
              </a:lnSpc>
              <a:spcBef>
                <a:spcPts val="600"/>
              </a:spcBef>
              <a:spcAft>
                <a:spcPts val="0"/>
              </a:spcAft>
              <a:buClr>
                <a:srgbClr val="FF0000"/>
              </a:buClr>
              <a:buFont typeface="+mj-lt"/>
              <a:buAutoNum type="alphaLcParenR"/>
              <a:defRPr/>
            </a:pPr>
            <a:r>
              <a:rPr lang="en-US" sz="1950" b="1" kern="0" smtClean="0">
                <a:solidFill>
                  <a:srgbClr val="0000FF"/>
                </a:solidFill>
                <a:latin typeface="Arial" charset="0"/>
              </a:rPr>
              <a:t>CQNN có </a:t>
            </a:r>
            <a:r>
              <a:rPr lang="en-US" sz="1950" b="1" kern="0">
                <a:solidFill>
                  <a:srgbClr val="0000FF"/>
                </a:solidFill>
                <a:latin typeface="Arial" charset="0"/>
              </a:rPr>
              <a:t>thẩm quyền hoặc tổ chức trực thuộc do </a:t>
            </a:r>
            <a:r>
              <a:rPr lang="en-US" sz="1950" b="1" kern="0" smtClean="0">
                <a:solidFill>
                  <a:srgbClr val="0000FF"/>
                </a:solidFill>
                <a:latin typeface="Arial" charset="0"/>
              </a:rPr>
              <a:t>CQNN có </a:t>
            </a:r>
            <a:r>
              <a:rPr lang="en-US" sz="1950" b="1" kern="0">
                <a:solidFill>
                  <a:srgbClr val="0000FF"/>
                </a:solidFill>
                <a:latin typeface="Arial" charset="0"/>
              </a:rPr>
              <a:t>thẩm quyền lựa </a:t>
            </a:r>
            <a:r>
              <a:rPr lang="en-US" sz="1950" b="1" kern="0" smtClean="0">
                <a:solidFill>
                  <a:srgbClr val="0000FF"/>
                </a:solidFill>
                <a:latin typeface="Arial" charset="0"/>
              </a:rPr>
              <a:t>chọn.</a:t>
            </a:r>
          </a:p>
          <a:p>
            <a:pPr indent="-457200" algn="just" eaLnBrk="1" hangingPunct="1">
              <a:lnSpc>
                <a:spcPct val="105000"/>
              </a:lnSpc>
              <a:spcBef>
                <a:spcPts val="600"/>
              </a:spcBef>
              <a:spcAft>
                <a:spcPts val="0"/>
              </a:spcAft>
              <a:buClr>
                <a:srgbClr val="FF0000"/>
              </a:buClr>
              <a:buFont typeface="+mj-lt"/>
              <a:buAutoNum type="arabicPeriod" startAt="4"/>
              <a:defRPr/>
            </a:pPr>
            <a:r>
              <a:rPr lang="en-US" sz="1950" b="1" kern="0" smtClean="0">
                <a:solidFill>
                  <a:srgbClr val="FF0066"/>
                </a:solidFill>
                <a:latin typeface="Arial" charset="0"/>
              </a:rPr>
              <a:t>Chủ </a:t>
            </a:r>
            <a:r>
              <a:rPr lang="en-US" sz="1950" b="1" kern="0">
                <a:solidFill>
                  <a:srgbClr val="FF0066"/>
                </a:solidFill>
                <a:latin typeface="Arial" charset="0"/>
              </a:rPr>
              <a:t>đầu tư </a:t>
            </a:r>
            <a:r>
              <a:rPr lang="en-US" sz="1950" b="1" kern="0">
                <a:solidFill>
                  <a:srgbClr val="0000FF"/>
                </a:solidFill>
                <a:latin typeface="Arial" charset="0"/>
              </a:rPr>
              <a:t>là tổ chức sở hữu vốn hoặc tổ chức được giao thay mặt chủ sở hữu vốn, tổ chức vay vốn trực tiếp quản lý quá trình thực hiện dự </a:t>
            </a:r>
            <a:r>
              <a:rPr lang="en-US" sz="1950" b="1" kern="0" smtClean="0">
                <a:solidFill>
                  <a:srgbClr val="0000FF"/>
                </a:solidFill>
                <a:latin typeface="Arial" charset="0"/>
              </a:rPr>
              <a:t>án.</a:t>
            </a:r>
          </a:p>
          <a:p>
            <a:pPr indent="-457200" algn="just" eaLnBrk="1" hangingPunct="1">
              <a:lnSpc>
                <a:spcPct val="105000"/>
              </a:lnSpc>
              <a:spcBef>
                <a:spcPts val="600"/>
              </a:spcBef>
              <a:spcAft>
                <a:spcPts val="0"/>
              </a:spcAft>
              <a:buClr>
                <a:srgbClr val="FF0000"/>
              </a:buClr>
              <a:buFont typeface="+mj-lt"/>
              <a:buAutoNum type="arabicPeriod" startAt="7"/>
              <a:defRPr/>
            </a:pPr>
            <a:r>
              <a:rPr lang="en-US" sz="1950" b="1" kern="0">
                <a:solidFill>
                  <a:srgbClr val="FF0066"/>
                </a:solidFill>
                <a:latin typeface="Arial" charset="0"/>
              </a:rPr>
              <a:t>Danh sách ngắn </a:t>
            </a:r>
            <a:r>
              <a:rPr lang="en-US" sz="1950" b="1" kern="0">
                <a:solidFill>
                  <a:srgbClr val="0000FF"/>
                </a:solidFill>
                <a:latin typeface="Arial" charset="0"/>
              </a:rPr>
              <a:t>là danh sách nhà thầu, nhà đầu tư trúng sơ tuyển đối với đấu thầu rộng rãi có sơ tuyển; danh sách nhà thầu được mời tham dự thầu đối với đấu thầu hạn chế; danh sách nhà thầu có hồ sơ quan tâm đáp ứng yêu cầu của hồ sơ mời quan tâm</a:t>
            </a:r>
            <a:r>
              <a:rPr lang="en-US" sz="1950" b="1" kern="0" smtClean="0">
                <a:solidFill>
                  <a:srgbClr val="0000FF"/>
                </a:solidFill>
                <a:latin typeface="Arial" charset="0"/>
              </a:rPr>
              <a:t>.</a:t>
            </a:r>
          </a:p>
        </p:txBody>
      </p:sp>
      <p:sp>
        <p:nvSpPr>
          <p:cNvPr id="5" name="Title 1"/>
          <p:cNvSpPr>
            <a:spLocks noGrp="1"/>
          </p:cNvSpPr>
          <p:nvPr>
            <p:ph type="title"/>
          </p:nvPr>
        </p:nvSpPr>
        <p:spPr>
          <a:xfrm>
            <a:off x="234950" y="152400"/>
            <a:ext cx="8680450" cy="914400"/>
          </a:xfrm>
        </p:spPr>
        <p:txBody>
          <a:bodyPr anchor="ctr"/>
          <a:lstStyle/>
          <a:p>
            <a:pPr algn="ctr" eaLnBrk="1" hangingPunct="1">
              <a:lnSpc>
                <a:spcPct val="114000"/>
              </a:lnSpc>
              <a:spcBef>
                <a:spcPts val="1200"/>
              </a:spcBef>
              <a:spcAft>
                <a:spcPts val="0"/>
              </a:spcAft>
              <a:defRPr/>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4</a:t>
            </a:r>
            <a:r>
              <a:rPr lang="en-US" sz="2600" b="1" smtClean="0">
                <a:solidFill>
                  <a:srgbClr val="FF0000"/>
                </a:solidFill>
                <a:latin typeface="Arial" panose="020B0604020202020204" pitchFamily="34" charset="0"/>
                <a:cs typeface="Arial" panose="020B0604020202020204" pitchFamily="34" charset="0"/>
              </a:rPr>
              <a:t>. </a:t>
            </a:r>
            <a:r>
              <a:rPr lang="en-US" sz="2600" b="1">
                <a:solidFill>
                  <a:srgbClr val="FF0000"/>
                </a:solidFill>
                <a:latin typeface="Arial" panose="020B0604020202020204" pitchFamily="34" charset="0"/>
                <a:cs typeface="Arial" panose="020B0604020202020204" pitchFamily="34" charset="0"/>
              </a:rPr>
              <a:t>Giải thích từ </a:t>
            </a:r>
            <a:r>
              <a:rPr lang="en-US" sz="2600" b="1" smtClean="0">
                <a:solidFill>
                  <a:srgbClr val="FF0000"/>
                </a:solidFill>
                <a:latin typeface="Arial" panose="020B0604020202020204" pitchFamily="34" charset="0"/>
                <a:cs typeface="Arial" panose="020B0604020202020204" pitchFamily="34" charset="0"/>
              </a:rPr>
              <a:t>ngữ </a:t>
            </a:r>
            <a:r>
              <a:rPr lang="en-US" sz="2600" b="1" smtClean="0">
                <a:solidFill>
                  <a:srgbClr val="006600"/>
                </a:solidFill>
                <a:latin typeface="Arial" panose="020B0604020202020204" pitchFamily="34" charset="0"/>
                <a:cs typeface="Arial" panose="020B0604020202020204" pitchFamily="34" charset="0"/>
              </a:rPr>
              <a:t>(có 45 thuật ngữ)</a:t>
            </a:r>
            <a:endParaRPr lang="en-US" sz="2600" b="1">
              <a:solidFill>
                <a:srgbClr val="00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41000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spcBef>
                <a:spcPts val="500"/>
              </a:spcBef>
              <a:spcAft>
                <a:spcPts val="0"/>
              </a:spcAft>
              <a:buClr>
                <a:srgbClr val="FF0000"/>
              </a:buClr>
              <a:buFont typeface="+mj-lt"/>
              <a:buAutoNum type="arabicPeriod" startAt="8"/>
              <a:defRPr/>
            </a:pPr>
            <a:r>
              <a:rPr lang="en-US" sz="1850" b="1" kern="0" smtClean="0">
                <a:solidFill>
                  <a:srgbClr val="FF0066"/>
                </a:solidFill>
                <a:latin typeface="Arial" charset="0"/>
              </a:rPr>
              <a:t>Dịch </a:t>
            </a:r>
            <a:r>
              <a:rPr lang="en-US" sz="1850" b="1" kern="0">
                <a:solidFill>
                  <a:srgbClr val="FF0066"/>
                </a:solidFill>
                <a:latin typeface="Arial" charset="0"/>
              </a:rPr>
              <a:t>vụ tư vấn </a:t>
            </a:r>
            <a:r>
              <a:rPr lang="en-US" sz="1850" b="1" kern="0">
                <a:solidFill>
                  <a:srgbClr val="0000FF"/>
                </a:solidFill>
                <a:latin typeface="Arial" charset="0"/>
              </a:rPr>
              <a:t>là một hoặc một số hoạt động bao gồm: lập, đánh giá </a:t>
            </a:r>
            <a:r>
              <a:rPr lang="en-US" sz="1850" b="1" kern="0" smtClean="0">
                <a:solidFill>
                  <a:srgbClr val="0000FF"/>
                </a:solidFill>
                <a:latin typeface="Arial" charset="0"/>
              </a:rPr>
              <a:t>BC quy </a:t>
            </a:r>
            <a:r>
              <a:rPr lang="en-US" sz="1850" b="1" kern="0">
                <a:solidFill>
                  <a:srgbClr val="0000FF"/>
                </a:solidFill>
                <a:latin typeface="Arial" charset="0"/>
              </a:rPr>
              <a:t>hoạch, tổng sơ đồ phát triển, kiến trúc; khảo sát, lập </a:t>
            </a:r>
            <a:r>
              <a:rPr lang="en-US" sz="1850" b="1" kern="0" smtClean="0">
                <a:solidFill>
                  <a:srgbClr val="0000FF"/>
                </a:solidFill>
                <a:latin typeface="Arial" charset="0"/>
              </a:rPr>
              <a:t>BC nghiên </a:t>
            </a:r>
            <a:r>
              <a:rPr lang="en-US" sz="1850" b="1" kern="0">
                <a:solidFill>
                  <a:srgbClr val="0000FF"/>
                </a:solidFill>
                <a:latin typeface="Arial" charset="0"/>
              </a:rPr>
              <a:t>cứu tiền khả thi, </a:t>
            </a:r>
            <a:r>
              <a:rPr lang="en-US" sz="1850" b="1" kern="0" smtClean="0">
                <a:solidFill>
                  <a:srgbClr val="0000FF"/>
                </a:solidFill>
                <a:latin typeface="Arial" charset="0"/>
              </a:rPr>
              <a:t>BC nghiên </a:t>
            </a:r>
            <a:r>
              <a:rPr lang="en-US" sz="1850" b="1" kern="0">
                <a:solidFill>
                  <a:srgbClr val="0000FF"/>
                </a:solidFill>
                <a:latin typeface="Arial" charset="0"/>
              </a:rPr>
              <a:t>cứu khả thi, </a:t>
            </a:r>
            <a:r>
              <a:rPr lang="en-US" sz="1850" b="1" kern="0" smtClean="0">
                <a:solidFill>
                  <a:srgbClr val="0000FF"/>
                </a:solidFill>
                <a:latin typeface="Arial" charset="0"/>
              </a:rPr>
              <a:t>BC đánh </a:t>
            </a:r>
            <a:r>
              <a:rPr lang="en-US" sz="1850" b="1" kern="0">
                <a:solidFill>
                  <a:srgbClr val="0000FF"/>
                </a:solidFill>
                <a:latin typeface="Arial" charset="0"/>
              </a:rPr>
              <a:t>giá tác động môi trường; khảo sát, lập thiết kế, dự toán; lập </a:t>
            </a:r>
            <a:r>
              <a:rPr lang="en-US" sz="1850" b="1" kern="0" smtClean="0">
                <a:solidFill>
                  <a:srgbClr val="0000FF"/>
                </a:solidFill>
                <a:latin typeface="Arial" charset="0"/>
              </a:rPr>
              <a:t>HS mời </a:t>
            </a:r>
            <a:r>
              <a:rPr lang="en-US" sz="1850" b="1" kern="0">
                <a:solidFill>
                  <a:srgbClr val="0000FF"/>
                </a:solidFill>
                <a:latin typeface="Arial" charset="0"/>
              </a:rPr>
              <a:t>quan tâm, </a:t>
            </a:r>
            <a:r>
              <a:rPr lang="en-US" sz="1850" b="1" kern="0" smtClean="0">
                <a:solidFill>
                  <a:srgbClr val="0000FF"/>
                </a:solidFill>
                <a:latin typeface="Arial" charset="0"/>
              </a:rPr>
              <a:t>HS mời </a:t>
            </a:r>
            <a:r>
              <a:rPr lang="en-US" sz="1850" b="1" kern="0">
                <a:solidFill>
                  <a:srgbClr val="0000FF"/>
                </a:solidFill>
                <a:latin typeface="Arial" charset="0"/>
              </a:rPr>
              <a:t>sơ tuyển, </a:t>
            </a:r>
            <a:r>
              <a:rPr lang="en-US" sz="1850" b="1" kern="0" smtClean="0">
                <a:solidFill>
                  <a:srgbClr val="0000FF"/>
                </a:solidFill>
                <a:latin typeface="Arial" charset="0"/>
              </a:rPr>
              <a:t>HS mời </a:t>
            </a:r>
            <a:r>
              <a:rPr lang="en-US" sz="1850" b="1" kern="0">
                <a:solidFill>
                  <a:srgbClr val="0000FF"/>
                </a:solidFill>
                <a:latin typeface="Arial" charset="0"/>
              </a:rPr>
              <a:t>thầu, </a:t>
            </a:r>
            <a:r>
              <a:rPr lang="en-US" sz="1850" b="1" kern="0" smtClean="0">
                <a:solidFill>
                  <a:srgbClr val="0000FF"/>
                </a:solidFill>
                <a:latin typeface="Arial" charset="0"/>
              </a:rPr>
              <a:t>HS yêu </a:t>
            </a:r>
            <a:r>
              <a:rPr lang="en-US" sz="1850" b="1" kern="0">
                <a:solidFill>
                  <a:srgbClr val="0000FF"/>
                </a:solidFill>
                <a:latin typeface="Arial" charset="0"/>
              </a:rPr>
              <a:t>cầu; đánh giá </a:t>
            </a:r>
            <a:r>
              <a:rPr lang="en-US" sz="1850" b="1" kern="0" smtClean="0">
                <a:solidFill>
                  <a:srgbClr val="0000FF"/>
                </a:solidFill>
                <a:latin typeface="Arial" charset="0"/>
              </a:rPr>
              <a:t>HS quan </a:t>
            </a:r>
            <a:r>
              <a:rPr lang="en-US" sz="1850" b="1" kern="0">
                <a:solidFill>
                  <a:srgbClr val="0000FF"/>
                </a:solidFill>
                <a:latin typeface="Arial" charset="0"/>
              </a:rPr>
              <a:t>tâm, </a:t>
            </a:r>
            <a:r>
              <a:rPr lang="en-US" sz="1850" b="1" kern="0" smtClean="0">
                <a:solidFill>
                  <a:srgbClr val="0000FF"/>
                </a:solidFill>
                <a:latin typeface="Arial" charset="0"/>
              </a:rPr>
              <a:t>HS dự </a:t>
            </a:r>
            <a:r>
              <a:rPr lang="en-US" sz="1850" b="1" kern="0">
                <a:solidFill>
                  <a:srgbClr val="0000FF"/>
                </a:solidFill>
                <a:latin typeface="Arial" charset="0"/>
              </a:rPr>
              <a:t>sơ tuyển, </a:t>
            </a:r>
            <a:r>
              <a:rPr lang="en-US" sz="1850" b="1" kern="0" smtClean="0">
                <a:solidFill>
                  <a:srgbClr val="0000FF"/>
                </a:solidFill>
                <a:latin typeface="Arial" charset="0"/>
              </a:rPr>
              <a:t>HS dự </a:t>
            </a:r>
            <a:r>
              <a:rPr lang="en-US" sz="1850" b="1" kern="0">
                <a:solidFill>
                  <a:srgbClr val="0000FF"/>
                </a:solidFill>
                <a:latin typeface="Arial" charset="0"/>
              </a:rPr>
              <a:t>thầu, </a:t>
            </a:r>
            <a:r>
              <a:rPr lang="en-US" sz="1850" b="1" kern="0" smtClean="0">
                <a:solidFill>
                  <a:srgbClr val="0000FF"/>
                </a:solidFill>
                <a:latin typeface="Arial" charset="0"/>
              </a:rPr>
              <a:t>HS đề </a:t>
            </a:r>
            <a:r>
              <a:rPr lang="en-US" sz="1850" b="1" kern="0">
                <a:solidFill>
                  <a:srgbClr val="0000FF"/>
                </a:solidFill>
                <a:latin typeface="Arial" charset="0"/>
              </a:rPr>
              <a:t>xuất; thẩm tra, thẩm định; giám sát; quản lý </a:t>
            </a:r>
            <a:r>
              <a:rPr lang="en-US" sz="1850" b="1" kern="0" smtClean="0">
                <a:solidFill>
                  <a:srgbClr val="0000FF"/>
                </a:solidFill>
                <a:latin typeface="Arial" charset="0"/>
              </a:rPr>
              <a:t>DA; </a:t>
            </a:r>
            <a:r>
              <a:rPr lang="en-US" sz="1850" b="1" kern="0">
                <a:solidFill>
                  <a:srgbClr val="0000FF"/>
                </a:solidFill>
                <a:latin typeface="Arial" charset="0"/>
              </a:rPr>
              <a:t>thu xếp tài chính; kiểm toán, đào tạo, chuyển giao công nghệ; các dịch vụ tư vấn </a:t>
            </a:r>
            <a:r>
              <a:rPr lang="en-US" sz="1850" b="1" kern="0" smtClean="0">
                <a:solidFill>
                  <a:srgbClr val="0000FF"/>
                </a:solidFill>
                <a:latin typeface="Arial" charset="0"/>
              </a:rPr>
              <a:t>khác.</a:t>
            </a:r>
          </a:p>
          <a:p>
            <a:pPr indent="-457200" algn="just" eaLnBrk="1" hangingPunct="1">
              <a:spcBef>
                <a:spcPts val="500"/>
              </a:spcBef>
              <a:spcAft>
                <a:spcPts val="0"/>
              </a:spcAft>
              <a:buClr>
                <a:srgbClr val="FF0000"/>
              </a:buClr>
              <a:buFont typeface="+mj-lt"/>
              <a:buAutoNum type="arabicPeriod" startAt="8"/>
              <a:defRPr/>
            </a:pPr>
            <a:r>
              <a:rPr lang="en-US" sz="1850" b="1" kern="0" smtClean="0">
                <a:solidFill>
                  <a:srgbClr val="FF0066"/>
                </a:solidFill>
                <a:latin typeface="Arial" charset="0"/>
              </a:rPr>
              <a:t>Dịch </a:t>
            </a:r>
            <a:r>
              <a:rPr lang="en-US" sz="1850" b="1" kern="0">
                <a:solidFill>
                  <a:srgbClr val="FF0066"/>
                </a:solidFill>
                <a:latin typeface="Arial" charset="0"/>
              </a:rPr>
              <a:t>vụ phi tư vấn </a:t>
            </a:r>
            <a:r>
              <a:rPr lang="en-US" sz="1850" b="1" kern="0">
                <a:solidFill>
                  <a:srgbClr val="0000FF"/>
                </a:solidFill>
                <a:latin typeface="Arial" charset="0"/>
              </a:rPr>
              <a:t>là một hoặc một số hoạt động bao gồm: logistics, bảo hiểm, quảng cáo, lắp đặt không thuộc quy định tại khoản 45 </a:t>
            </a:r>
            <a:r>
              <a:rPr lang="en-US" sz="1850" b="1" kern="0" smtClean="0">
                <a:solidFill>
                  <a:srgbClr val="0000FF"/>
                </a:solidFill>
                <a:latin typeface="Arial" charset="0"/>
              </a:rPr>
              <a:t/>
            </a:r>
            <a:br>
              <a:rPr lang="en-US" sz="1850" b="1" kern="0" smtClean="0">
                <a:solidFill>
                  <a:srgbClr val="0000FF"/>
                </a:solidFill>
                <a:latin typeface="Arial" charset="0"/>
              </a:rPr>
            </a:br>
            <a:r>
              <a:rPr lang="en-US" sz="1850" b="1" kern="0" smtClean="0">
                <a:solidFill>
                  <a:srgbClr val="0000FF"/>
                </a:solidFill>
                <a:latin typeface="Arial" charset="0"/>
              </a:rPr>
              <a:t>Điều </a:t>
            </a:r>
            <a:r>
              <a:rPr lang="en-US" sz="1850" b="1" kern="0">
                <a:solidFill>
                  <a:srgbClr val="0000FF"/>
                </a:solidFill>
                <a:latin typeface="Arial" charset="0"/>
              </a:rPr>
              <a:t>này, nghiệm thu chạy thử, tổ chức đào tạo, bảo trì, bảo dưỡng, vẽ bản đồ và hoạt động khác không phải là dịch vụ tư vấn quy định tại khoản 8 Điều này</a:t>
            </a:r>
            <a:r>
              <a:rPr lang="en-US" sz="1850" b="1" kern="0" smtClean="0">
                <a:solidFill>
                  <a:srgbClr val="0000FF"/>
                </a:solidFill>
                <a:latin typeface="Arial" charset="0"/>
              </a:rPr>
              <a:t>.</a:t>
            </a:r>
          </a:p>
          <a:p>
            <a:pPr indent="-457200" algn="just" eaLnBrk="1" hangingPunct="1">
              <a:spcBef>
                <a:spcPts val="500"/>
              </a:spcBef>
              <a:spcAft>
                <a:spcPts val="0"/>
              </a:spcAft>
              <a:buClr>
                <a:srgbClr val="FF0000"/>
              </a:buClr>
              <a:buFont typeface="+mj-lt"/>
              <a:buAutoNum type="arabicPeriod" startAt="11"/>
              <a:defRPr/>
            </a:pPr>
            <a:r>
              <a:rPr lang="en-US" sz="1850" b="1" kern="0">
                <a:solidFill>
                  <a:srgbClr val="FF0066"/>
                </a:solidFill>
                <a:latin typeface="Arial" charset="0"/>
              </a:rPr>
              <a:t>Dự án đầu tư phát triển </a:t>
            </a:r>
            <a:r>
              <a:rPr lang="en-US" sz="1850" b="1" kern="0" smtClean="0">
                <a:solidFill>
                  <a:srgbClr val="0000FF"/>
                </a:solidFill>
                <a:latin typeface="Arial" charset="0"/>
              </a:rPr>
              <a:t>bao </a:t>
            </a:r>
            <a:r>
              <a:rPr lang="en-US" sz="1850" b="1" kern="0">
                <a:solidFill>
                  <a:srgbClr val="0000FF"/>
                </a:solidFill>
                <a:latin typeface="Arial" charset="0"/>
              </a:rPr>
              <a:t>gồm: chương trình, </a:t>
            </a:r>
            <a:r>
              <a:rPr lang="en-US" sz="1850" b="1" kern="0" smtClean="0">
                <a:solidFill>
                  <a:srgbClr val="0000FF"/>
                </a:solidFill>
                <a:latin typeface="Arial" charset="0"/>
              </a:rPr>
              <a:t>DA đầu </a:t>
            </a:r>
            <a:r>
              <a:rPr lang="en-US" sz="1850" b="1" kern="0">
                <a:solidFill>
                  <a:srgbClr val="0000FF"/>
                </a:solidFill>
                <a:latin typeface="Arial" charset="0"/>
              </a:rPr>
              <a:t>tư xây dựng mới; </a:t>
            </a:r>
            <a:r>
              <a:rPr lang="en-US" sz="1850" b="1" kern="0" smtClean="0">
                <a:solidFill>
                  <a:srgbClr val="0000FF"/>
                </a:solidFill>
                <a:latin typeface="Arial" charset="0"/>
              </a:rPr>
              <a:t>DA cải </a:t>
            </a:r>
            <a:r>
              <a:rPr lang="en-US" sz="1850" b="1" kern="0">
                <a:solidFill>
                  <a:srgbClr val="0000FF"/>
                </a:solidFill>
                <a:latin typeface="Arial" charset="0"/>
              </a:rPr>
              <a:t>tạo, nâng cấp, mở rộng các </a:t>
            </a:r>
            <a:r>
              <a:rPr lang="en-US" sz="1850" b="1" kern="0" smtClean="0">
                <a:solidFill>
                  <a:srgbClr val="0000FF"/>
                </a:solidFill>
                <a:latin typeface="Arial" charset="0"/>
              </a:rPr>
              <a:t>DA đã </a:t>
            </a:r>
            <a:r>
              <a:rPr lang="en-US" sz="1850" b="1" kern="0">
                <a:solidFill>
                  <a:srgbClr val="0000FF"/>
                </a:solidFill>
                <a:latin typeface="Arial" charset="0"/>
              </a:rPr>
              <a:t>đầu tư xây dựng; </a:t>
            </a:r>
            <a:r>
              <a:rPr lang="en-US" sz="1850" b="1" kern="0" smtClean="0">
                <a:solidFill>
                  <a:srgbClr val="0000FF"/>
                </a:solidFill>
                <a:latin typeface="Arial" charset="0"/>
              </a:rPr>
              <a:t>DA mua </a:t>
            </a:r>
            <a:r>
              <a:rPr lang="en-US" sz="1850" b="1" kern="0">
                <a:solidFill>
                  <a:srgbClr val="0000FF"/>
                </a:solidFill>
                <a:latin typeface="Arial" charset="0"/>
              </a:rPr>
              <a:t>sắm tài sản, kể cả thiết bị, máy móc không cần lắp đặt; </a:t>
            </a:r>
            <a:r>
              <a:rPr lang="en-US" sz="1850" b="1" kern="0" smtClean="0">
                <a:solidFill>
                  <a:srgbClr val="0000FF"/>
                </a:solidFill>
                <a:latin typeface="Arial" charset="0"/>
              </a:rPr>
              <a:t>DA sửa </a:t>
            </a:r>
            <a:r>
              <a:rPr lang="en-US" sz="1850" b="1" kern="0">
                <a:solidFill>
                  <a:srgbClr val="0000FF"/>
                </a:solidFill>
                <a:latin typeface="Arial" charset="0"/>
              </a:rPr>
              <a:t>chữa, nâng cấp tài sản, thiết bị; </a:t>
            </a:r>
            <a:r>
              <a:rPr lang="en-US" sz="1850" b="1" kern="0" smtClean="0">
                <a:solidFill>
                  <a:srgbClr val="0000FF"/>
                </a:solidFill>
                <a:latin typeface="Arial" charset="0"/>
              </a:rPr>
              <a:t>DA, </a:t>
            </a:r>
            <a:r>
              <a:rPr lang="en-US" sz="1850" b="1" kern="0">
                <a:solidFill>
                  <a:srgbClr val="0000FF"/>
                </a:solidFill>
                <a:latin typeface="Arial" charset="0"/>
              </a:rPr>
              <a:t>đề án quy hoạch; </a:t>
            </a:r>
            <a:r>
              <a:rPr lang="en-US" sz="1850" b="1" kern="0" smtClean="0">
                <a:solidFill>
                  <a:srgbClr val="0000FF"/>
                </a:solidFill>
                <a:latin typeface="Arial" charset="0"/>
              </a:rPr>
              <a:t>DA, </a:t>
            </a:r>
            <a:r>
              <a:rPr lang="en-US" sz="1850" b="1" kern="0">
                <a:solidFill>
                  <a:srgbClr val="0000FF"/>
                </a:solidFill>
                <a:latin typeface="Arial" charset="0"/>
              </a:rPr>
              <a:t>đề tài </a:t>
            </a:r>
            <a:r>
              <a:rPr lang="en-US" sz="1850" b="1" kern="0" smtClean="0">
                <a:solidFill>
                  <a:srgbClr val="0000FF"/>
                </a:solidFill>
                <a:latin typeface="Arial" charset="0"/>
              </a:rPr>
              <a:t>NCKH, </a:t>
            </a:r>
            <a:r>
              <a:rPr lang="en-US" sz="1850" b="1" kern="0">
                <a:solidFill>
                  <a:srgbClr val="0000FF"/>
                </a:solidFill>
                <a:latin typeface="Arial" charset="0"/>
              </a:rPr>
              <a:t>phát triển công nghệ, ứng dụng công nghệ, hỗ trợ kỹ thuật, điều tra cơ bản; các chương trình, </a:t>
            </a:r>
            <a:r>
              <a:rPr lang="en-US" sz="1850" b="1" kern="0" smtClean="0">
                <a:solidFill>
                  <a:srgbClr val="0000FF"/>
                </a:solidFill>
                <a:latin typeface="Arial" charset="0"/>
              </a:rPr>
              <a:t>DA, </a:t>
            </a:r>
            <a:r>
              <a:rPr lang="en-US" sz="1850" b="1" kern="0">
                <a:solidFill>
                  <a:srgbClr val="0000FF"/>
                </a:solidFill>
                <a:latin typeface="Arial" charset="0"/>
              </a:rPr>
              <a:t>đề án đầu tư phát triển khác</a:t>
            </a:r>
            <a:r>
              <a:rPr lang="en-US" sz="1850" b="1" kern="0" smtClean="0">
                <a:solidFill>
                  <a:srgbClr val="0000FF"/>
                </a:solidFill>
                <a:latin typeface="Arial" charset="0"/>
              </a:rPr>
              <a:t>.</a:t>
            </a:r>
            <a:endParaRPr lang="en-US" sz="1850" b="1" kern="0">
              <a:solidFill>
                <a:srgbClr val="0000FF"/>
              </a:solidFill>
              <a:latin typeface="Arial" charset="0"/>
            </a:endParaRPr>
          </a:p>
        </p:txBody>
      </p:sp>
      <p:sp>
        <p:nvSpPr>
          <p:cNvPr id="5" name="Title 1"/>
          <p:cNvSpPr>
            <a:spLocks noGrp="1"/>
          </p:cNvSpPr>
          <p:nvPr>
            <p:ph type="title"/>
          </p:nvPr>
        </p:nvSpPr>
        <p:spPr>
          <a:xfrm>
            <a:off x="234950" y="152400"/>
            <a:ext cx="8680450" cy="914400"/>
          </a:xfrm>
        </p:spPr>
        <p:txBody>
          <a:bodyPr anchor="ctr"/>
          <a:lstStyle/>
          <a:p>
            <a:pPr algn="ctr" eaLnBrk="1" hangingPunct="1">
              <a:lnSpc>
                <a:spcPct val="114000"/>
              </a:lnSpc>
              <a:spcBef>
                <a:spcPts val="1200"/>
              </a:spcBef>
              <a:spcAft>
                <a:spcPts val="0"/>
              </a:spcAft>
              <a:defRPr/>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4</a:t>
            </a:r>
            <a:r>
              <a:rPr lang="en-US" sz="2600" b="1" smtClean="0">
                <a:solidFill>
                  <a:srgbClr val="FF0000"/>
                </a:solidFill>
                <a:latin typeface="Arial" panose="020B0604020202020204" pitchFamily="34" charset="0"/>
                <a:cs typeface="Arial" panose="020B0604020202020204" pitchFamily="34" charset="0"/>
              </a:rPr>
              <a:t>. </a:t>
            </a:r>
            <a:r>
              <a:rPr lang="en-US" sz="2600" b="1">
                <a:solidFill>
                  <a:srgbClr val="FF0000"/>
                </a:solidFill>
                <a:latin typeface="Arial" panose="020B0604020202020204" pitchFamily="34" charset="0"/>
                <a:cs typeface="Arial" panose="020B0604020202020204" pitchFamily="34" charset="0"/>
              </a:rPr>
              <a:t>Giải thích từ </a:t>
            </a:r>
            <a:r>
              <a:rPr lang="en-US" sz="2600" b="1" smtClean="0">
                <a:solidFill>
                  <a:srgbClr val="FF0000"/>
                </a:solidFill>
                <a:latin typeface="Arial" panose="020B0604020202020204" pitchFamily="34" charset="0"/>
                <a:cs typeface="Arial" panose="020B0604020202020204" pitchFamily="34" charset="0"/>
              </a:rPr>
              <a:t>ngữ </a:t>
            </a:r>
            <a:r>
              <a:rPr lang="en-US" sz="2600" b="1" smtClean="0">
                <a:solidFill>
                  <a:srgbClr val="006600"/>
                </a:solidFill>
                <a:latin typeface="Arial" panose="020B0604020202020204" pitchFamily="34" charset="0"/>
                <a:cs typeface="Arial" panose="020B0604020202020204" pitchFamily="34" charset="0"/>
              </a:rPr>
              <a:t>(có 45 thuật ngữ)</a:t>
            </a:r>
            <a:endParaRPr lang="en-US" sz="2600" b="1">
              <a:solidFill>
                <a:srgbClr val="00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55288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800"/>
              </a:spcBef>
              <a:spcAft>
                <a:spcPts val="0"/>
              </a:spcAft>
              <a:buClr>
                <a:srgbClr val="FF0000"/>
              </a:buClr>
              <a:buFont typeface="+mj-lt"/>
              <a:buAutoNum type="arabicPeriod" startAt="12"/>
              <a:defRPr/>
            </a:pPr>
            <a:r>
              <a:rPr lang="en-US" sz="1900" b="1" kern="0" smtClean="0">
                <a:solidFill>
                  <a:srgbClr val="FF0066"/>
                </a:solidFill>
                <a:latin typeface="Arial" charset="0"/>
              </a:rPr>
              <a:t>Đấu </a:t>
            </a:r>
            <a:r>
              <a:rPr lang="en-US" sz="1900" b="1" kern="0">
                <a:solidFill>
                  <a:srgbClr val="FF0066"/>
                </a:solidFill>
                <a:latin typeface="Arial" charset="0"/>
              </a:rPr>
              <a:t>thầu </a:t>
            </a:r>
            <a:r>
              <a:rPr lang="en-US" sz="1900" b="1" kern="0">
                <a:solidFill>
                  <a:srgbClr val="0000FF"/>
                </a:solidFill>
                <a:latin typeface="Arial" charset="0"/>
              </a:rPr>
              <a:t>là quá trình lựa chọn nhà thầu </a:t>
            </a:r>
            <a:r>
              <a:rPr lang="en-US" sz="1900" b="1" kern="0">
                <a:solidFill>
                  <a:srgbClr val="006600"/>
                </a:solidFill>
                <a:latin typeface="Arial" charset="0"/>
              </a:rPr>
              <a:t>để ký kết và thực hiện hợp đồng</a:t>
            </a:r>
            <a:r>
              <a:rPr lang="en-US" sz="1900" b="1" kern="0">
                <a:solidFill>
                  <a:srgbClr val="0000FF"/>
                </a:solidFill>
                <a:latin typeface="Arial" charset="0"/>
              </a:rPr>
              <a:t> cung cấp dịch vụ tư vấn, dịch vụ phi tư vấn, mua sắm hàng hóa, xây lắp; lựa chọn nhà đầu tư để ký kết và thực hiện hợp đồng dự án đầu tư theo hình thức đối tác công tư, dự án đầu tư có sử dụng đất trên cơ sở bảo đảm cạnh tranh, công bằng, minh bạch và hiệu quả kinh tế</a:t>
            </a:r>
            <a:r>
              <a:rPr lang="en-US" sz="1900" b="1" kern="0" smtClean="0">
                <a:solidFill>
                  <a:srgbClr val="0000FF"/>
                </a:solidFill>
                <a:latin typeface="Arial" charset="0"/>
              </a:rPr>
              <a:t>.</a:t>
            </a:r>
          </a:p>
          <a:p>
            <a:pPr indent="-457200" algn="just" eaLnBrk="1" hangingPunct="1">
              <a:lnSpc>
                <a:spcPct val="102000"/>
              </a:lnSpc>
              <a:spcBef>
                <a:spcPts val="600"/>
              </a:spcBef>
              <a:spcAft>
                <a:spcPts val="0"/>
              </a:spcAft>
              <a:buClr>
                <a:srgbClr val="FF0000"/>
              </a:buClr>
              <a:buFont typeface="+mj-lt"/>
              <a:buAutoNum type="arabicPeriod" startAt="13"/>
              <a:defRPr/>
            </a:pPr>
            <a:r>
              <a:rPr lang="en-US" sz="1900" b="1" kern="0">
                <a:solidFill>
                  <a:srgbClr val="FF0066"/>
                </a:solidFill>
                <a:latin typeface="Arial" charset="0"/>
              </a:rPr>
              <a:t>Đấu thầu qua mạng </a:t>
            </a:r>
            <a:r>
              <a:rPr lang="en-US" sz="1900" b="1" kern="0">
                <a:solidFill>
                  <a:srgbClr val="0000FF"/>
                </a:solidFill>
                <a:latin typeface="Arial" charset="0"/>
              </a:rPr>
              <a:t>là đấu thầu được thực hiện thông qua việc sử dụng hệ thống mạng đấu thầu quốc gia.</a:t>
            </a:r>
          </a:p>
          <a:p>
            <a:pPr indent="-457200" algn="just" eaLnBrk="1" hangingPunct="1">
              <a:lnSpc>
                <a:spcPct val="102000"/>
              </a:lnSpc>
              <a:spcBef>
                <a:spcPts val="600"/>
              </a:spcBef>
              <a:spcAft>
                <a:spcPts val="0"/>
              </a:spcAft>
              <a:buClr>
                <a:srgbClr val="FF0000"/>
              </a:buClr>
              <a:buFont typeface="+mj-lt"/>
              <a:buAutoNum type="arabicPeriod" startAt="13"/>
              <a:defRPr/>
            </a:pPr>
            <a:r>
              <a:rPr lang="en-US" sz="1900" b="1" kern="0">
                <a:solidFill>
                  <a:srgbClr val="FF0066"/>
                </a:solidFill>
                <a:latin typeface="Arial" charset="0"/>
              </a:rPr>
              <a:t>Đấu thầu quốc tế </a:t>
            </a:r>
            <a:r>
              <a:rPr lang="en-US" sz="1900" b="1" kern="0">
                <a:solidFill>
                  <a:srgbClr val="0000FF"/>
                </a:solidFill>
                <a:latin typeface="Arial" charset="0"/>
              </a:rPr>
              <a:t>là đấu thầu mà nhà thầu, nhà đầu tư trong nước, nước ngoài được tham dự thầu.</a:t>
            </a:r>
          </a:p>
          <a:p>
            <a:pPr indent="-457200" algn="just" eaLnBrk="1" hangingPunct="1">
              <a:lnSpc>
                <a:spcPct val="102000"/>
              </a:lnSpc>
              <a:spcBef>
                <a:spcPts val="600"/>
              </a:spcBef>
              <a:spcAft>
                <a:spcPts val="0"/>
              </a:spcAft>
              <a:buClr>
                <a:srgbClr val="FF0000"/>
              </a:buClr>
              <a:buFont typeface="+mj-lt"/>
              <a:buAutoNum type="arabicPeriod" startAt="13"/>
              <a:defRPr/>
            </a:pPr>
            <a:r>
              <a:rPr lang="en-US" sz="1900" b="1" kern="0">
                <a:solidFill>
                  <a:srgbClr val="FF0066"/>
                </a:solidFill>
                <a:latin typeface="Arial" charset="0"/>
              </a:rPr>
              <a:t>Đấu thầu trong nước </a:t>
            </a:r>
            <a:r>
              <a:rPr lang="en-US" sz="1900" b="1" kern="0">
                <a:solidFill>
                  <a:srgbClr val="0000FF"/>
                </a:solidFill>
                <a:latin typeface="Arial" charset="0"/>
              </a:rPr>
              <a:t>là đấu thầu mà chỉ có nhà thầu, nhà đầu tư trong nước được tham dự thầu</a:t>
            </a:r>
            <a:r>
              <a:rPr lang="en-US" sz="1900" b="1" kern="0" smtClean="0">
                <a:solidFill>
                  <a:srgbClr val="0000FF"/>
                </a:solidFill>
                <a:latin typeface="Arial" charset="0"/>
              </a:rPr>
              <a:t>.</a:t>
            </a:r>
          </a:p>
          <a:p>
            <a:pPr indent="-457200" algn="just" eaLnBrk="1" hangingPunct="1">
              <a:lnSpc>
                <a:spcPct val="102000"/>
              </a:lnSpc>
              <a:spcBef>
                <a:spcPts val="600"/>
              </a:spcBef>
              <a:spcAft>
                <a:spcPts val="0"/>
              </a:spcAft>
              <a:buClr>
                <a:srgbClr val="FF0000"/>
              </a:buClr>
              <a:buFont typeface="+mj-lt"/>
              <a:buAutoNum type="arabicPeriod" startAt="13"/>
              <a:defRPr/>
            </a:pPr>
            <a:r>
              <a:rPr lang="en-US" sz="1900" b="1" kern="0">
                <a:solidFill>
                  <a:srgbClr val="FF0066"/>
                </a:solidFill>
                <a:latin typeface="Arial" charset="0"/>
              </a:rPr>
              <a:t>Giá gói thầu </a:t>
            </a:r>
            <a:r>
              <a:rPr lang="en-US" sz="1900" b="1" kern="0">
                <a:solidFill>
                  <a:srgbClr val="0000FF"/>
                </a:solidFill>
                <a:latin typeface="Arial" charset="0"/>
              </a:rPr>
              <a:t>là giá trị của gói thầu được </a:t>
            </a:r>
            <a:r>
              <a:rPr lang="en-US" sz="1900" b="1" kern="0">
                <a:solidFill>
                  <a:srgbClr val="006600"/>
                </a:solidFill>
                <a:latin typeface="Arial" charset="0"/>
              </a:rPr>
              <a:t>phê duyệt trong kế hoạch lựa chọn nhà thầu</a:t>
            </a:r>
            <a:r>
              <a:rPr lang="en-US" sz="1900" b="1" kern="0">
                <a:solidFill>
                  <a:srgbClr val="0000FF"/>
                </a:solidFill>
                <a:latin typeface="Arial" charset="0"/>
              </a:rPr>
              <a:t>.</a:t>
            </a:r>
          </a:p>
          <a:p>
            <a:pPr indent="-457200" algn="just" eaLnBrk="1" hangingPunct="1">
              <a:lnSpc>
                <a:spcPct val="102000"/>
              </a:lnSpc>
              <a:spcBef>
                <a:spcPts val="600"/>
              </a:spcBef>
              <a:spcAft>
                <a:spcPts val="0"/>
              </a:spcAft>
              <a:buClr>
                <a:srgbClr val="FF0000"/>
              </a:buClr>
              <a:buFont typeface="+mj-lt"/>
              <a:buAutoNum type="arabicPeriod" startAt="13"/>
              <a:defRPr/>
            </a:pPr>
            <a:r>
              <a:rPr lang="en-US" sz="1900" b="1" kern="0">
                <a:solidFill>
                  <a:srgbClr val="FF0066"/>
                </a:solidFill>
                <a:latin typeface="Arial" charset="0"/>
              </a:rPr>
              <a:t>Giá dự thầu </a:t>
            </a:r>
            <a:r>
              <a:rPr lang="en-US" sz="1900" b="1" kern="0">
                <a:solidFill>
                  <a:srgbClr val="0000FF"/>
                </a:solidFill>
                <a:latin typeface="Arial" charset="0"/>
              </a:rPr>
              <a:t>là giá do nhà thầu ghi trong đơn dự thầu, báo giá, bao gồm </a:t>
            </a:r>
            <a:r>
              <a:rPr lang="en-US" sz="1900" b="1" kern="0">
                <a:solidFill>
                  <a:srgbClr val="006600"/>
                </a:solidFill>
                <a:latin typeface="Arial" charset="0"/>
              </a:rPr>
              <a:t>toàn bộ các chi phí </a:t>
            </a:r>
            <a:r>
              <a:rPr lang="en-US" sz="1900" b="1" kern="0">
                <a:solidFill>
                  <a:srgbClr val="0000FF"/>
                </a:solidFill>
                <a:latin typeface="Arial" charset="0"/>
              </a:rPr>
              <a:t>để thực hiện gói thầu theo yêu cầu của HSMT, hồ sơ yêu cầu</a:t>
            </a:r>
            <a:r>
              <a:rPr lang="en-US" sz="1900" b="1" kern="0" smtClean="0">
                <a:solidFill>
                  <a:srgbClr val="0000FF"/>
                </a:solidFill>
                <a:latin typeface="Arial" charset="0"/>
              </a:rPr>
              <a:t>.</a:t>
            </a:r>
            <a:endParaRPr lang="en-US" sz="1900" b="1" kern="0">
              <a:solidFill>
                <a:srgbClr val="0000FF"/>
              </a:solidFill>
              <a:latin typeface="Arial" charset="0"/>
            </a:endParaRPr>
          </a:p>
        </p:txBody>
      </p:sp>
      <p:sp>
        <p:nvSpPr>
          <p:cNvPr id="5" name="Title 1"/>
          <p:cNvSpPr>
            <a:spLocks noGrp="1"/>
          </p:cNvSpPr>
          <p:nvPr>
            <p:ph type="title"/>
          </p:nvPr>
        </p:nvSpPr>
        <p:spPr>
          <a:xfrm>
            <a:off x="234950" y="152400"/>
            <a:ext cx="8680450" cy="914400"/>
          </a:xfrm>
        </p:spPr>
        <p:txBody>
          <a:bodyPr anchor="ctr"/>
          <a:lstStyle/>
          <a:p>
            <a:pPr algn="ctr" eaLnBrk="1" hangingPunct="1">
              <a:lnSpc>
                <a:spcPct val="114000"/>
              </a:lnSpc>
              <a:spcBef>
                <a:spcPts val="1200"/>
              </a:spcBef>
              <a:spcAft>
                <a:spcPts val="0"/>
              </a:spcAft>
              <a:defRPr/>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4</a:t>
            </a:r>
            <a:r>
              <a:rPr lang="en-US" sz="2600" b="1" smtClean="0">
                <a:solidFill>
                  <a:srgbClr val="FF0000"/>
                </a:solidFill>
                <a:latin typeface="Arial" panose="020B0604020202020204" pitchFamily="34" charset="0"/>
                <a:cs typeface="Arial" panose="020B0604020202020204" pitchFamily="34" charset="0"/>
              </a:rPr>
              <a:t>. </a:t>
            </a:r>
            <a:r>
              <a:rPr lang="en-US" sz="2600" b="1">
                <a:solidFill>
                  <a:srgbClr val="FF0000"/>
                </a:solidFill>
                <a:latin typeface="Arial" panose="020B0604020202020204" pitchFamily="34" charset="0"/>
                <a:cs typeface="Arial" panose="020B0604020202020204" pitchFamily="34" charset="0"/>
              </a:rPr>
              <a:t>Giải thích từ </a:t>
            </a:r>
            <a:r>
              <a:rPr lang="en-US" sz="2600" b="1" smtClean="0">
                <a:solidFill>
                  <a:srgbClr val="FF0000"/>
                </a:solidFill>
                <a:latin typeface="Arial" panose="020B0604020202020204" pitchFamily="34" charset="0"/>
                <a:cs typeface="Arial" panose="020B0604020202020204" pitchFamily="34" charset="0"/>
              </a:rPr>
              <a:t>ngữ </a:t>
            </a:r>
            <a:r>
              <a:rPr lang="en-US" sz="2600" b="1" smtClean="0">
                <a:solidFill>
                  <a:srgbClr val="006600"/>
                </a:solidFill>
                <a:latin typeface="Arial" panose="020B0604020202020204" pitchFamily="34" charset="0"/>
                <a:cs typeface="Arial" panose="020B0604020202020204" pitchFamily="34" charset="0"/>
              </a:rPr>
              <a:t>(có 45 thuật ngữ)</a:t>
            </a:r>
            <a:endParaRPr lang="en-US" sz="2600" b="1">
              <a:solidFill>
                <a:srgbClr val="00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41396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000"/>
              </a:spcBef>
              <a:spcAft>
                <a:spcPts val="0"/>
              </a:spcAft>
              <a:buClr>
                <a:srgbClr val="FF0000"/>
              </a:buClr>
              <a:buFont typeface="+mj-lt"/>
              <a:buAutoNum type="arabicPeriod" startAt="18"/>
              <a:defRPr/>
            </a:pPr>
            <a:r>
              <a:rPr lang="en-US" sz="2000" b="1" kern="0" smtClean="0">
                <a:solidFill>
                  <a:srgbClr val="FF0066"/>
                </a:solidFill>
                <a:latin typeface="Arial" charset="0"/>
              </a:rPr>
              <a:t>Giá </a:t>
            </a:r>
            <a:r>
              <a:rPr lang="en-US" sz="2000" b="1" kern="0">
                <a:solidFill>
                  <a:srgbClr val="FF0066"/>
                </a:solidFill>
                <a:latin typeface="Arial" charset="0"/>
              </a:rPr>
              <a:t>đánh giá </a:t>
            </a:r>
            <a:r>
              <a:rPr lang="en-US" sz="2000" b="1" kern="0">
                <a:solidFill>
                  <a:srgbClr val="0000FF"/>
                </a:solidFill>
                <a:latin typeface="Arial" charset="0"/>
              </a:rPr>
              <a:t>là giá dự thầu sau khi đã được sửa lỗi, hiệu chỉnh sai lệch theo yêu cầu của </a:t>
            </a:r>
            <a:r>
              <a:rPr lang="en-US" sz="2000" b="1" kern="0" smtClean="0">
                <a:solidFill>
                  <a:srgbClr val="0000FF"/>
                </a:solidFill>
                <a:latin typeface="Arial" charset="0"/>
              </a:rPr>
              <a:t>HSMT, </a:t>
            </a:r>
            <a:r>
              <a:rPr lang="en-US" sz="2000" b="1" kern="0">
                <a:solidFill>
                  <a:srgbClr val="0000FF"/>
                </a:solidFill>
                <a:latin typeface="Arial" charset="0"/>
              </a:rPr>
              <a:t>trừ đi giá trị giảm giá (nếu có), cộng với các yếu tố để quy đổi trên cùng một mặt bằng cho cả vòng đời sử dụng của hàng hóa, công trình. </a:t>
            </a:r>
            <a:r>
              <a:rPr lang="en-US" sz="2000" b="1" kern="0">
                <a:solidFill>
                  <a:srgbClr val="006600"/>
                </a:solidFill>
                <a:latin typeface="Arial" charset="0"/>
              </a:rPr>
              <a:t>Giá đánh giá dùng để xếp hạng hồ sơ dự thầu </a:t>
            </a:r>
            <a:r>
              <a:rPr lang="en-US" sz="2000" b="1" kern="0">
                <a:solidFill>
                  <a:srgbClr val="0000FF"/>
                </a:solidFill>
                <a:latin typeface="Arial" charset="0"/>
              </a:rPr>
              <a:t>đối với gói thầu mua sắm hàng hóa, xây lắp và gói thầu hỗn hợp áp dụng hình thức đấu thầu rộng rãi hoặc đấu thầu hạn </a:t>
            </a:r>
            <a:r>
              <a:rPr lang="en-US" sz="2000" b="1" kern="0" smtClean="0">
                <a:solidFill>
                  <a:srgbClr val="0000FF"/>
                </a:solidFill>
                <a:latin typeface="Arial" charset="0"/>
              </a:rPr>
              <a:t>chế.</a:t>
            </a:r>
          </a:p>
          <a:p>
            <a:pPr indent="-457200" algn="just" eaLnBrk="1" hangingPunct="1">
              <a:lnSpc>
                <a:spcPct val="110000"/>
              </a:lnSpc>
              <a:spcBef>
                <a:spcPts val="1000"/>
              </a:spcBef>
              <a:spcAft>
                <a:spcPts val="0"/>
              </a:spcAft>
              <a:buClr>
                <a:srgbClr val="FF0000"/>
              </a:buClr>
              <a:buFont typeface="+mj-lt"/>
              <a:buAutoNum type="arabicPeriod" startAt="18"/>
              <a:defRPr/>
            </a:pPr>
            <a:r>
              <a:rPr lang="en-US" sz="2000" b="1" kern="0" smtClean="0">
                <a:solidFill>
                  <a:srgbClr val="FF0066"/>
                </a:solidFill>
                <a:latin typeface="Arial" charset="0"/>
              </a:rPr>
              <a:t>Giá </a:t>
            </a:r>
            <a:r>
              <a:rPr lang="en-US" sz="2000" b="1" kern="0">
                <a:solidFill>
                  <a:srgbClr val="FF0066"/>
                </a:solidFill>
                <a:latin typeface="Arial" charset="0"/>
              </a:rPr>
              <a:t>đề nghị trúng thầu </a:t>
            </a:r>
            <a:r>
              <a:rPr lang="en-US" sz="2000" b="1" kern="0">
                <a:solidFill>
                  <a:srgbClr val="0000FF"/>
                </a:solidFill>
                <a:latin typeface="Arial" charset="0"/>
              </a:rPr>
              <a:t>là giá dự thầu của nhà thầu được đề nghị trúng thầu sau khi đã được sửa lỗi, hiệu chỉnh sai lệch theo yêu cầu của hồ sơ mời thầu, hồ sơ yêu cầu, trừ đi giá trị giảm giá (nếu có</a:t>
            </a:r>
            <a:r>
              <a:rPr lang="en-US" sz="2000" b="1" kern="0" smtClean="0">
                <a:solidFill>
                  <a:srgbClr val="0000FF"/>
                </a:solidFill>
                <a:latin typeface="Arial" charset="0"/>
              </a:rPr>
              <a:t>).</a:t>
            </a:r>
          </a:p>
          <a:p>
            <a:pPr indent="-457200" algn="just" eaLnBrk="1" hangingPunct="1">
              <a:lnSpc>
                <a:spcPct val="110000"/>
              </a:lnSpc>
              <a:spcBef>
                <a:spcPts val="1000"/>
              </a:spcBef>
              <a:spcAft>
                <a:spcPts val="0"/>
              </a:spcAft>
              <a:buClr>
                <a:srgbClr val="FF0000"/>
              </a:buClr>
              <a:buFont typeface="+mj-lt"/>
              <a:buAutoNum type="arabicPeriod" startAt="18"/>
              <a:defRPr/>
            </a:pPr>
            <a:r>
              <a:rPr lang="en-US" sz="2000" b="1" kern="0" smtClean="0">
                <a:solidFill>
                  <a:srgbClr val="FF0066"/>
                </a:solidFill>
                <a:latin typeface="Arial" charset="0"/>
              </a:rPr>
              <a:t>Giá </a:t>
            </a:r>
            <a:r>
              <a:rPr lang="en-US" sz="2000" b="1" kern="0">
                <a:solidFill>
                  <a:srgbClr val="FF0066"/>
                </a:solidFill>
                <a:latin typeface="Arial" charset="0"/>
              </a:rPr>
              <a:t>trúng thầu </a:t>
            </a:r>
            <a:r>
              <a:rPr lang="en-US" sz="2000" b="1" kern="0">
                <a:solidFill>
                  <a:srgbClr val="0000FF"/>
                </a:solidFill>
                <a:latin typeface="Arial" charset="0"/>
              </a:rPr>
              <a:t>là giá được ghi trong quyết định phê duyệt kết quả lựa chọn nhà </a:t>
            </a:r>
            <a:r>
              <a:rPr lang="en-US" sz="2000" b="1" kern="0" smtClean="0">
                <a:solidFill>
                  <a:srgbClr val="0000FF"/>
                </a:solidFill>
                <a:latin typeface="Arial" charset="0"/>
              </a:rPr>
              <a:t>thầu.</a:t>
            </a:r>
          </a:p>
          <a:p>
            <a:pPr indent="-457200" algn="just" eaLnBrk="1" hangingPunct="1">
              <a:lnSpc>
                <a:spcPct val="110000"/>
              </a:lnSpc>
              <a:spcBef>
                <a:spcPts val="1000"/>
              </a:spcBef>
              <a:spcAft>
                <a:spcPts val="0"/>
              </a:spcAft>
              <a:buClr>
                <a:srgbClr val="FF0000"/>
              </a:buClr>
              <a:buFont typeface="+mj-lt"/>
              <a:buAutoNum type="arabicPeriod" startAt="18"/>
              <a:defRPr/>
            </a:pPr>
            <a:r>
              <a:rPr lang="en-US" sz="2000" b="1" kern="0" smtClean="0">
                <a:solidFill>
                  <a:srgbClr val="FF0066"/>
                </a:solidFill>
                <a:latin typeface="Arial" charset="0"/>
              </a:rPr>
              <a:t>Giá </a:t>
            </a:r>
            <a:r>
              <a:rPr lang="en-US" sz="2000" b="1" kern="0">
                <a:solidFill>
                  <a:srgbClr val="FF0066"/>
                </a:solidFill>
                <a:latin typeface="Arial" charset="0"/>
              </a:rPr>
              <a:t>hợp đồng </a:t>
            </a:r>
            <a:r>
              <a:rPr lang="en-US" sz="2000" b="1" kern="0">
                <a:solidFill>
                  <a:srgbClr val="0000FF"/>
                </a:solidFill>
                <a:latin typeface="Arial" charset="0"/>
              </a:rPr>
              <a:t>là giá trị ghi trong văn bản hợp đồng làm căn cứ để tạm ứng, thanh toán, thanh lý và quyết toán hợp đồng</a:t>
            </a:r>
            <a:r>
              <a:rPr lang="en-US" sz="2000" b="1" kern="0" smtClean="0">
                <a:solidFill>
                  <a:srgbClr val="0000FF"/>
                </a:solidFill>
                <a:latin typeface="Arial" charset="0"/>
              </a:rPr>
              <a:t>.</a:t>
            </a:r>
            <a:endParaRPr lang="en-US" sz="2000" b="1" kern="0">
              <a:solidFill>
                <a:srgbClr val="0000FF"/>
              </a:solidFill>
              <a:latin typeface="Arial" charset="0"/>
            </a:endParaRPr>
          </a:p>
        </p:txBody>
      </p:sp>
      <p:sp>
        <p:nvSpPr>
          <p:cNvPr id="5" name="Title 1"/>
          <p:cNvSpPr>
            <a:spLocks noGrp="1"/>
          </p:cNvSpPr>
          <p:nvPr>
            <p:ph type="title"/>
          </p:nvPr>
        </p:nvSpPr>
        <p:spPr>
          <a:xfrm>
            <a:off x="234950" y="152400"/>
            <a:ext cx="8680450" cy="914400"/>
          </a:xfrm>
        </p:spPr>
        <p:txBody>
          <a:bodyPr anchor="ctr"/>
          <a:lstStyle/>
          <a:p>
            <a:pPr algn="ctr" eaLnBrk="1" hangingPunct="1">
              <a:lnSpc>
                <a:spcPct val="114000"/>
              </a:lnSpc>
              <a:spcBef>
                <a:spcPts val="1200"/>
              </a:spcBef>
              <a:spcAft>
                <a:spcPts val="0"/>
              </a:spcAft>
              <a:defRPr/>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4</a:t>
            </a:r>
            <a:r>
              <a:rPr lang="en-US" sz="2600" b="1" smtClean="0">
                <a:solidFill>
                  <a:srgbClr val="FF0000"/>
                </a:solidFill>
                <a:latin typeface="Arial" panose="020B0604020202020204" pitchFamily="34" charset="0"/>
                <a:cs typeface="Arial" panose="020B0604020202020204" pitchFamily="34" charset="0"/>
              </a:rPr>
              <a:t>. </a:t>
            </a:r>
            <a:r>
              <a:rPr lang="en-US" sz="2600" b="1">
                <a:solidFill>
                  <a:srgbClr val="FF0000"/>
                </a:solidFill>
                <a:latin typeface="Arial" panose="020B0604020202020204" pitchFamily="34" charset="0"/>
                <a:cs typeface="Arial" panose="020B0604020202020204" pitchFamily="34" charset="0"/>
              </a:rPr>
              <a:t>Giải thích từ </a:t>
            </a:r>
            <a:r>
              <a:rPr lang="en-US" sz="2600" b="1" smtClean="0">
                <a:solidFill>
                  <a:srgbClr val="FF0000"/>
                </a:solidFill>
                <a:latin typeface="Arial" panose="020B0604020202020204" pitchFamily="34" charset="0"/>
                <a:cs typeface="Arial" panose="020B0604020202020204" pitchFamily="34" charset="0"/>
              </a:rPr>
              <a:t>ngữ </a:t>
            </a:r>
            <a:r>
              <a:rPr lang="en-US" sz="2600" b="1" smtClean="0">
                <a:solidFill>
                  <a:srgbClr val="006600"/>
                </a:solidFill>
                <a:latin typeface="Arial" panose="020B0604020202020204" pitchFamily="34" charset="0"/>
                <a:cs typeface="Arial" panose="020B0604020202020204" pitchFamily="34" charset="0"/>
              </a:rPr>
              <a:t>(có 45 thuật ngữ)</a:t>
            </a:r>
            <a:endParaRPr lang="en-US" sz="2600" b="1">
              <a:solidFill>
                <a:srgbClr val="00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65935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1000"/>
              </a:spcBef>
              <a:spcAft>
                <a:spcPts val="0"/>
              </a:spcAft>
              <a:buClr>
                <a:srgbClr val="FF0000"/>
              </a:buClr>
              <a:buFont typeface="+mj-lt"/>
              <a:buAutoNum type="arabicPeriod" startAt="22"/>
              <a:defRPr/>
            </a:pPr>
            <a:r>
              <a:rPr lang="en-US" sz="1900" b="1" kern="0" smtClean="0">
                <a:solidFill>
                  <a:srgbClr val="FF0066"/>
                </a:solidFill>
                <a:latin typeface="Arial" charset="0"/>
              </a:rPr>
              <a:t>Gói </a:t>
            </a:r>
            <a:r>
              <a:rPr lang="en-US" sz="1900" b="1" kern="0">
                <a:solidFill>
                  <a:srgbClr val="FF0066"/>
                </a:solidFill>
                <a:latin typeface="Arial" charset="0"/>
              </a:rPr>
              <a:t>thầu </a:t>
            </a:r>
            <a:r>
              <a:rPr lang="en-US" sz="1900" b="1" kern="0">
                <a:solidFill>
                  <a:srgbClr val="0000FF"/>
                </a:solidFill>
                <a:latin typeface="Arial" charset="0"/>
              </a:rPr>
              <a:t>là một phần hoặc toàn bộ dự án, dự toán mua sắm; gói thầu có thể gồm những nội dung mua sắm giống nhau thuộc nhiều dự án hoặc là khối lượng mua sắm một lần, khối lượng mua sắm cho một thời kỳ đối với mua sắm thường xuyên, mua sắm tập </a:t>
            </a:r>
            <a:r>
              <a:rPr lang="en-US" sz="1900" b="1" kern="0" smtClean="0">
                <a:solidFill>
                  <a:srgbClr val="0000FF"/>
                </a:solidFill>
                <a:latin typeface="Arial" charset="0"/>
              </a:rPr>
              <a:t>trung.</a:t>
            </a:r>
          </a:p>
          <a:p>
            <a:pPr indent="-457200" algn="just" eaLnBrk="1" hangingPunct="1">
              <a:lnSpc>
                <a:spcPct val="105000"/>
              </a:lnSpc>
              <a:spcBef>
                <a:spcPts val="1000"/>
              </a:spcBef>
              <a:spcAft>
                <a:spcPts val="0"/>
              </a:spcAft>
              <a:buClr>
                <a:srgbClr val="FF0000"/>
              </a:buClr>
              <a:buFont typeface="+mj-lt"/>
              <a:buAutoNum type="arabicPeriod" startAt="22"/>
              <a:defRPr/>
            </a:pPr>
            <a:r>
              <a:rPr lang="en-US" sz="1900" b="1" kern="0" smtClean="0">
                <a:solidFill>
                  <a:srgbClr val="FF0066"/>
                </a:solidFill>
                <a:latin typeface="Arial" charset="0"/>
              </a:rPr>
              <a:t>Gói </a:t>
            </a:r>
            <a:r>
              <a:rPr lang="en-US" sz="1900" b="1" kern="0">
                <a:solidFill>
                  <a:srgbClr val="FF0066"/>
                </a:solidFill>
                <a:latin typeface="Arial" charset="0"/>
              </a:rPr>
              <a:t>thầu hỗn hợp </a:t>
            </a:r>
            <a:r>
              <a:rPr lang="en-US" sz="1900" b="1" kern="0">
                <a:solidFill>
                  <a:srgbClr val="0000FF"/>
                </a:solidFill>
                <a:latin typeface="Arial" charset="0"/>
              </a:rPr>
              <a:t>là gói thầu bao gồm thiết kế và cung cấp hàng hóa (EP); thiết kế và xây lắp (EC); cung cấp hàng hóa và xây lắp (PC); thiết kế, cung cấp hàng hóa và xây lắp (EPC); lập dự án, thiết kế, cung cấp hàng hóa và xây lắp (chìa khóa trao tay</a:t>
            </a:r>
            <a:r>
              <a:rPr lang="en-US" sz="1900" b="1" kern="0" smtClean="0">
                <a:solidFill>
                  <a:srgbClr val="0000FF"/>
                </a:solidFill>
                <a:latin typeface="Arial" charset="0"/>
              </a:rPr>
              <a:t>).</a:t>
            </a:r>
          </a:p>
          <a:p>
            <a:pPr indent="-457200" algn="just" eaLnBrk="1" hangingPunct="1">
              <a:lnSpc>
                <a:spcPct val="105000"/>
              </a:lnSpc>
              <a:spcBef>
                <a:spcPts val="1000"/>
              </a:spcBef>
              <a:spcAft>
                <a:spcPts val="0"/>
              </a:spcAft>
              <a:buClr>
                <a:srgbClr val="FF0000"/>
              </a:buClr>
              <a:buFont typeface="+mj-lt"/>
              <a:buAutoNum type="arabicPeriod" startAt="27"/>
              <a:defRPr/>
            </a:pPr>
            <a:r>
              <a:rPr lang="en-US" sz="1900" b="1" kern="0" smtClean="0">
                <a:solidFill>
                  <a:srgbClr val="FF0066"/>
                </a:solidFill>
                <a:latin typeface="Arial" charset="0"/>
              </a:rPr>
              <a:t>Hồ </a:t>
            </a:r>
            <a:r>
              <a:rPr lang="en-US" sz="1900" b="1" kern="0">
                <a:solidFill>
                  <a:srgbClr val="FF0066"/>
                </a:solidFill>
                <a:latin typeface="Arial" charset="0"/>
              </a:rPr>
              <a:t>sơ mời quan tâm, hồ sơ mời sơ tuyển </a:t>
            </a:r>
            <a:r>
              <a:rPr lang="en-US" sz="1900" b="1" kern="0">
                <a:solidFill>
                  <a:srgbClr val="0000FF"/>
                </a:solidFill>
                <a:latin typeface="Arial" charset="0"/>
              </a:rPr>
              <a:t>là toàn bộ tài liệu bao gồm các yêu cầu về năng lực và kinh nghiệm đối với nhà thầu, nhà đầu tư làm căn cứ để bên mời thầu lựa chọn danh sách nhà thầu, nhà đầu tư trúng sơ tuyển, danh sách nhà thầu có hồ sơ quan tâm được đánh giá đáp ứng yêu cầu của hồ sơ mời quan </a:t>
            </a:r>
            <a:r>
              <a:rPr lang="en-US" sz="1900" b="1" kern="0" smtClean="0">
                <a:solidFill>
                  <a:srgbClr val="0000FF"/>
                </a:solidFill>
                <a:latin typeface="Arial" charset="0"/>
              </a:rPr>
              <a:t>tâm.</a:t>
            </a:r>
          </a:p>
          <a:p>
            <a:pPr indent="-457200" algn="just" eaLnBrk="1" hangingPunct="1">
              <a:lnSpc>
                <a:spcPct val="105000"/>
              </a:lnSpc>
              <a:spcBef>
                <a:spcPts val="1000"/>
              </a:spcBef>
              <a:spcAft>
                <a:spcPts val="0"/>
              </a:spcAft>
              <a:buClr>
                <a:srgbClr val="FF0000"/>
              </a:buClr>
              <a:buFont typeface="+mj-lt"/>
              <a:buAutoNum type="arabicPeriod" startAt="27"/>
              <a:defRPr/>
            </a:pPr>
            <a:r>
              <a:rPr lang="en-US" sz="1900" b="1" kern="0" smtClean="0">
                <a:solidFill>
                  <a:srgbClr val="FF0066"/>
                </a:solidFill>
                <a:latin typeface="Arial" charset="0"/>
              </a:rPr>
              <a:t>Hồ </a:t>
            </a:r>
            <a:r>
              <a:rPr lang="en-US" sz="1900" b="1" kern="0">
                <a:solidFill>
                  <a:srgbClr val="FF0066"/>
                </a:solidFill>
                <a:latin typeface="Arial" charset="0"/>
              </a:rPr>
              <a:t>sơ quan tâm, hồ sơ dự sơ tuyển </a:t>
            </a:r>
            <a:r>
              <a:rPr lang="en-US" sz="1900" b="1" kern="0">
                <a:solidFill>
                  <a:srgbClr val="0000FF"/>
                </a:solidFill>
                <a:latin typeface="Arial" charset="0"/>
              </a:rPr>
              <a:t>là toàn bộ tài liệu do nhà thầu, nhà đầu tư lập và nộp cho bên mời thầu theo yêu cầu của hồ sơ mời quan tâm, hồ sơ mời sơ tuyển</a:t>
            </a:r>
            <a:r>
              <a:rPr lang="en-US" sz="1900" b="1" kern="0" smtClean="0">
                <a:solidFill>
                  <a:srgbClr val="0000FF"/>
                </a:solidFill>
                <a:latin typeface="Arial" charset="0"/>
              </a:rPr>
              <a:t>.</a:t>
            </a:r>
            <a:endParaRPr lang="en-US" sz="1900" b="1" kern="0">
              <a:solidFill>
                <a:srgbClr val="0000FF"/>
              </a:solidFill>
              <a:latin typeface="Arial" charset="0"/>
            </a:endParaRPr>
          </a:p>
        </p:txBody>
      </p:sp>
      <p:sp>
        <p:nvSpPr>
          <p:cNvPr id="5" name="Title 1"/>
          <p:cNvSpPr>
            <a:spLocks noGrp="1"/>
          </p:cNvSpPr>
          <p:nvPr>
            <p:ph type="title"/>
          </p:nvPr>
        </p:nvSpPr>
        <p:spPr>
          <a:xfrm>
            <a:off x="234950" y="152400"/>
            <a:ext cx="8680450" cy="914400"/>
          </a:xfrm>
        </p:spPr>
        <p:txBody>
          <a:bodyPr anchor="ctr"/>
          <a:lstStyle/>
          <a:p>
            <a:pPr algn="ctr" eaLnBrk="1" hangingPunct="1">
              <a:lnSpc>
                <a:spcPct val="114000"/>
              </a:lnSpc>
              <a:spcBef>
                <a:spcPts val="1200"/>
              </a:spcBef>
              <a:spcAft>
                <a:spcPts val="0"/>
              </a:spcAft>
              <a:defRPr/>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4</a:t>
            </a:r>
            <a:r>
              <a:rPr lang="en-US" sz="2600" b="1" smtClean="0">
                <a:solidFill>
                  <a:srgbClr val="FF0000"/>
                </a:solidFill>
                <a:latin typeface="Arial" panose="020B0604020202020204" pitchFamily="34" charset="0"/>
                <a:cs typeface="Arial" panose="020B0604020202020204" pitchFamily="34" charset="0"/>
              </a:rPr>
              <a:t>. </a:t>
            </a:r>
            <a:r>
              <a:rPr lang="en-US" sz="2600" b="1">
                <a:solidFill>
                  <a:srgbClr val="FF0000"/>
                </a:solidFill>
                <a:latin typeface="Arial" panose="020B0604020202020204" pitchFamily="34" charset="0"/>
                <a:cs typeface="Arial" panose="020B0604020202020204" pitchFamily="34" charset="0"/>
              </a:rPr>
              <a:t>Giải thích từ </a:t>
            </a:r>
            <a:r>
              <a:rPr lang="en-US" sz="2600" b="1" smtClean="0">
                <a:solidFill>
                  <a:srgbClr val="FF0000"/>
                </a:solidFill>
                <a:latin typeface="Arial" panose="020B0604020202020204" pitchFamily="34" charset="0"/>
                <a:cs typeface="Arial" panose="020B0604020202020204" pitchFamily="34" charset="0"/>
              </a:rPr>
              <a:t>ngữ </a:t>
            </a:r>
            <a:r>
              <a:rPr lang="en-US" sz="2600" b="1" smtClean="0">
                <a:solidFill>
                  <a:srgbClr val="006600"/>
                </a:solidFill>
                <a:latin typeface="Arial" panose="020B0604020202020204" pitchFamily="34" charset="0"/>
                <a:cs typeface="Arial" panose="020B0604020202020204" pitchFamily="34" charset="0"/>
              </a:rPr>
              <a:t>(có 45 thuật ngữ)</a:t>
            </a:r>
            <a:endParaRPr lang="en-US" sz="2600" b="1">
              <a:solidFill>
                <a:srgbClr val="00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8004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spcBef>
                <a:spcPts val="600"/>
              </a:spcBef>
              <a:spcAft>
                <a:spcPts val="0"/>
              </a:spcAft>
              <a:buClr>
                <a:srgbClr val="FF0000"/>
              </a:buClr>
              <a:buFont typeface="+mj-lt"/>
              <a:buAutoNum type="arabicPeriod" startAt="29"/>
              <a:defRPr/>
            </a:pPr>
            <a:r>
              <a:rPr lang="en-US" sz="1900" b="1" kern="0" smtClean="0">
                <a:solidFill>
                  <a:srgbClr val="FF0066"/>
                </a:solidFill>
                <a:latin typeface="Arial" charset="0"/>
              </a:rPr>
              <a:t>Hồ </a:t>
            </a:r>
            <a:r>
              <a:rPr lang="en-US" sz="1900" b="1" kern="0">
                <a:solidFill>
                  <a:srgbClr val="FF0066"/>
                </a:solidFill>
                <a:latin typeface="Arial" charset="0"/>
              </a:rPr>
              <a:t>sơ mời thầu </a:t>
            </a:r>
            <a:r>
              <a:rPr lang="en-US" sz="1900" b="1" kern="0">
                <a:solidFill>
                  <a:srgbClr val="0000FF"/>
                </a:solidFill>
                <a:latin typeface="Arial" charset="0"/>
              </a:rPr>
              <a:t>là toàn bộ tài liệu sử dụng cho hình thức đấu thầu rộng rãi, đấu thầu hạn chế, bao gồm các yêu cầu cho một dự án, gói thầu, làm căn cứ để nhà thầu, </a:t>
            </a:r>
            <a:r>
              <a:rPr lang="en-US" sz="1900" b="1" kern="0" smtClean="0">
                <a:solidFill>
                  <a:srgbClr val="0000FF"/>
                </a:solidFill>
                <a:latin typeface="Arial" charset="0"/>
              </a:rPr>
              <a:t>NĐT chuẩn </a:t>
            </a:r>
            <a:r>
              <a:rPr lang="en-US" sz="1900" b="1" kern="0">
                <a:solidFill>
                  <a:srgbClr val="0000FF"/>
                </a:solidFill>
                <a:latin typeface="Arial" charset="0"/>
              </a:rPr>
              <a:t>bị </a:t>
            </a:r>
            <a:r>
              <a:rPr lang="en-US" sz="1900" b="1" kern="0" smtClean="0">
                <a:solidFill>
                  <a:srgbClr val="0000FF"/>
                </a:solidFill>
                <a:latin typeface="Arial" charset="0"/>
              </a:rPr>
              <a:t>HS dự </a:t>
            </a:r>
            <a:r>
              <a:rPr lang="en-US" sz="1900" b="1" kern="0">
                <a:solidFill>
                  <a:srgbClr val="0000FF"/>
                </a:solidFill>
                <a:latin typeface="Arial" charset="0"/>
              </a:rPr>
              <a:t>thầu và để bên mời thầu tổ chức đánh giá </a:t>
            </a:r>
            <a:r>
              <a:rPr lang="en-US" sz="1900" b="1" kern="0" smtClean="0">
                <a:solidFill>
                  <a:srgbClr val="0000FF"/>
                </a:solidFill>
                <a:latin typeface="Arial" charset="0"/>
              </a:rPr>
              <a:t>HS dự </a:t>
            </a:r>
            <a:r>
              <a:rPr lang="en-US" sz="1900" b="1" kern="0">
                <a:solidFill>
                  <a:srgbClr val="0000FF"/>
                </a:solidFill>
                <a:latin typeface="Arial" charset="0"/>
              </a:rPr>
              <a:t>thầu nhằm lựa chọn nhà thầu, </a:t>
            </a:r>
            <a:r>
              <a:rPr lang="en-US" sz="1900" b="1" kern="0" smtClean="0">
                <a:solidFill>
                  <a:srgbClr val="0000FF"/>
                </a:solidFill>
                <a:latin typeface="Arial" charset="0"/>
              </a:rPr>
              <a:t>NĐT.</a:t>
            </a:r>
          </a:p>
          <a:p>
            <a:pPr indent="-457200" algn="just" eaLnBrk="1" hangingPunct="1">
              <a:spcBef>
                <a:spcPts val="600"/>
              </a:spcBef>
              <a:spcAft>
                <a:spcPts val="0"/>
              </a:spcAft>
              <a:buClr>
                <a:srgbClr val="FF0000"/>
              </a:buClr>
              <a:buFont typeface="+mj-lt"/>
              <a:buAutoNum type="arabicPeriod" startAt="29"/>
              <a:defRPr/>
            </a:pPr>
            <a:r>
              <a:rPr lang="en-US" sz="1900" b="1" kern="0" smtClean="0">
                <a:solidFill>
                  <a:srgbClr val="FF0066"/>
                </a:solidFill>
                <a:latin typeface="Arial" charset="0"/>
              </a:rPr>
              <a:t>Hồ </a:t>
            </a:r>
            <a:r>
              <a:rPr lang="en-US" sz="1900" b="1" kern="0">
                <a:solidFill>
                  <a:srgbClr val="FF0066"/>
                </a:solidFill>
                <a:latin typeface="Arial" charset="0"/>
              </a:rPr>
              <a:t>sơ yêu cầu </a:t>
            </a:r>
            <a:r>
              <a:rPr lang="en-US" sz="1900" b="1" kern="0">
                <a:solidFill>
                  <a:srgbClr val="0000FF"/>
                </a:solidFill>
                <a:latin typeface="Arial" charset="0"/>
              </a:rPr>
              <a:t>là toàn bộ tài liệu sử dụng cho hình thức chỉ định thầu, mua sắm trực tiếp, chào hàng cạnh tranh, bao gồm các yêu cầu cho một dự án, gói thầu, làm căn cứ để nhà thầu, nhà đầu tư chuẩn bị hồ sơ đề xuất và để bên mời thầu tổ chức đánh giá hồ sơ đề xuất nhằm lựa chọn nhà thầu, nhà đầu </a:t>
            </a:r>
            <a:r>
              <a:rPr lang="en-US" sz="1900" b="1" kern="0" smtClean="0">
                <a:solidFill>
                  <a:srgbClr val="0000FF"/>
                </a:solidFill>
                <a:latin typeface="Arial" charset="0"/>
              </a:rPr>
              <a:t>tư.</a:t>
            </a:r>
          </a:p>
          <a:p>
            <a:pPr indent="-457200" algn="just" eaLnBrk="1" hangingPunct="1">
              <a:spcBef>
                <a:spcPts val="600"/>
              </a:spcBef>
              <a:spcAft>
                <a:spcPts val="0"/>
              </a:spcAft>
              <a:buClr>
                <a:srgbClr val="FF0000"/>
              </a:buClr>
              <a:buFont typeface="+mj-lt"/>
              <a:buAutoNum type="arabicPeriod" startAt="35"/>
              <a:defRPr/>
            </a:pPr>
            <a:r>
              <a:rPr lang="en-US" sz="1900" b="1" kern="0" smtClean="0">
                <a:solidFill>
                  <a:srgbClr val="FF0066"/>
                </a:solidFill>
                <a:latin typeface="Arial" charset="0"/>
              </a:rPr>
              <a:t>Nhà </a:t>
            </a:r>
            <a:r>
              <a:rPr lang="en-US" sz="1900" b="1" kern="0">
                <a:solidFill>
                  <a:srgbClr val="FF0066"/>
                </a:solidFill>
                <a:latin typeface="Arial" charset="0"/>
              </a:rPr>
              <a:t>thầu chính </a:t>
            </a:r>
            <a:r>
              <a:rPr lang="en-US" sz="1900" b="1" kern="0">
                <a:solidFill>
                  <a:srgbClr val="0000FF"/>
                </a:solidFill>
                <a:latin typeface="Arial" charset="0"/>
              </a:rPr>
              <a:t>là nhà thầu chịu trách nhiệm tham dự thầu, đứng tên dự thầu và trực tiếp ký, thực hiện hợp đồng nếu được lựa chọn. Nhà thầu chính có thể là </a:t>
            </a:r>
            <a:r>
              <a:rPr lang="en-US" sz="1900" b="1" kern="0">
                <a:solidFill>
                  <a:srgbClr val="006600"/>
                </a:solidFill>
                <a:latin typeface="Arial" charset="0"/>
              </a:rPr>
              <a:t>nhà thầu độc lập </a:t>
            </a:r>
            <a:r>
              <a:rPr lang="en-US" sz="1900" b="1" kern="0">
                <a:solidFill>
                  <a:srgbClr val="0000FF"/>
                </a:solidFill>
                <a:latin typeface="Arial" charset="0"/>
              </a:rPr>
              <a:t>hoặc </a:t>
            </a:r>
            <a:r>
              <a:rPr lang="en-US" sz="1900" b="1" kern="0">
                <a:solidFill>
                  <a:srgbClr val="006600"/>
                </a:solidFill>
                <a:latin typeface="Arial" charset="0"/>
              </a:rPr>
              <a:t>thành viên của nhà thầu liên </a:t>
            </a:r>
            <a:r>
              <a:rPr lang="en-US" sz="1900" b="1" kern="0" smtClean="0">
                <a:solidFill>
                  <a:srgbClr val="006600"/>
                </a:solidFill>
                <a:latin typeface="Arial" charset="0"/>
              </a:rPr>
              <a:t>danh</a:t>
            </a:r>
            <a:r>
              <a:rPr lang="en-US" sz="1900" b="1" kern="0" smtClean="0">
                <a:solidFill>
                  <a:srgbClr val="0000FF"/>
                </a:solidFill>
                <a:latin typeface="Arial" charset="0"/>
              </a:rPr>
              <a:t>.</a:t>
            </a:r>
          </a:p>
          <a:p>
            <a:pPr indent="-457200" algn="just" eaLnBrk="1" hangingPunct="1">
              <a:spcBef>
                <a:spcPts val="600"/>
              </a:spcBef>
              <a:spcAft>
                <a:spcPts val="0"/>
              </a:spcAft>
              <a:buClr>
                <a:srgbClr val="FF0000"/>
              </a:buClr>
              <a:buFont typeface="+mj-lt"/>
              <a:buAutoNum type="arabicPeriod" startAt="35"/>
              <a:defRPr/>
            </a:pPr>
            <a:r>
              <a:rPr lang="en-US" sz="1900" b="1" kern="0" smtClean="0">
                <a:solidFill>
                  <a:srgbClr val="FF0066"/>
                </a:solidFill>
                <a:latin typeface="Arial" charset="0"/>
              </a:rPr>
              <a:t>Nhà </a:t>
            </a:r>
            <a:r>
              <a:rPr lang="en-US" sz="1900" b="1" kern="0">
                <a:solidFill>
                  <a:srgbClr val="FF0066"/>
                </a:solidFill>
                <a:latin typeface="Arial" charset="0"/>
              </a:rPr>
              <a:t>thầu phụ </a:t>
            </a:r>
            <a:r>
              <a:rPr lang="en-US" sz="1900" b="1" kern="0">
                <a:solidFill>
                  <a:srgbClr val="0000FF"/>
                </a:solidFill>
                <a:latin typeface="Arial" charset="0"/>
              </a:rPr>
              <a:t>là nhà thầu tham gia thực hiện gói thầu theo hợp đồng được ký với nhà thầu chính. Nhà thầu phụ đặc biệt là nhà thầu phụ thực hiện công việc quan trọng của gói thầu do nhà thầu chính đề xuất trong hồ sơ dự thầu, hồ sơ đề xuất trên cơ sở yêu cầu ghi trong hồ sơ mời thầu, hồ sơ yêu cầu</a:t>
            </a:r>
            <a:r>
              <a:rPr lang="en-US" sz="1900" b="1" kern="0" smtClean="0">
                <a:solidFill>
                  <a:srgbClr val="0000FF"/>
                </a:solidFill>
                <a:latin typeface="Arial" charset="0"/>
              </a:rPr>
              <a:t>.</a:t>
            </a:r>
            <a:endParaRPr lang="en-US" sz="1900" b="1" kern="0">
              <a:solidFill>
                <a:srgbClr val="0000FF"/>
              </a:solidFill>
              <a:latin typeface="Arial" charset="0"/>
            </a:endParaRPr>
          </a:p>
        </p:txBody>
      </p:sp>
      <p:sp>
        <p:nvSpPr>
          <p:cNvPr id="5" name="Title 1"/>
          <p:cNvSpPr>
            <a:spLocks noGrp="1"/>
          </p:cNvSpPr>
          <p:nvPr>
            <p:ph type="title"/>
          </p:nvPr>
        </p:nvSpPr>
        <p:spPr>
          <a:xfrm>
            <a:off x="234950" y="152400"/>
            <a:ext cx="8680450" cy="914400"/>
          </a:xfrm>
        </p:spPr>
        <p:txBody>
          <a:bodyPr anchor="ctr"/>
          <a:lstStyle/>
          <a:p>
            <a:pPr algn="ctr" eaLnBrk="1" hangingPunct="1">
              <a:lnSpc>
                <a:spcPct val="114000"/>
              </a:lnSpc>
              <a:spcBef>
                <a:spcPts val="1200"/>
              </a:spcBef>
              <a:spcAft>
                <a:spcPts val="0"/>
              </a:spcAft>
              <a:defRPr/>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4</a:t>
            </a:r>
            <a:r>
              <a:rPr lang="en-US" sz="2600" b="1" smtClean="0">
                <a:solidFill>
                  <a:srgbClr val="FF0000"/>
                </a:solidFill>
                <a:latin typeface="Arial" panose="020B0604020202020204" pitchFamily="34" charset="0"/>
                <a:cs typeface="Arial" panose="020B0604020202020204" pitchFamily="34" charset="0"/>
              </a:rPr>
              <a:t>. </a:t>
            </a:r>
            <a:r>
              <a:rPr lang="en-US" sz="2600" b="1">
                <a:solidFill>
                  <a:srgbClr val="FF0000"/>
                </a:solidFill>
                <a:latin typeface="Arial" panose="020B0604020202020204" pitchFamily="34" charset="0"/>
                <a:cs typeface="Arial" panose="020B0604020202020204" pitchFamily="34" charset="0"/>
              </a:rPr>
              <a:t>Giải thích từ </a:t>
            </a:r>
            <a:r>
              <a:rPr lang="en-US" sz="2600" b="1" smtClean="0">
                <a:solidFill>
                  <a:srgbClr val="FF0000"/>
                </a:solidFill>
                <a:latin typeface="Arial" panose="020B0604020202020204" pitchFamily="34" charset="0"/>
                <a:cs typeface="Arial" panose="020B0604020202020204" pitchFamily="34" charset="0"/>
              </a:rPr>
              <a:t>ngữ </a:t>
            </a:r>
            <a:r>
              <a:rPr lang="en-US" sz="2600" b="1" smtClean="0">
                <a:solidFill>
                  <a:srgbClr val="006600"/>
                </a:solidFill>
                <a:latin typeface="Arial" panose="020B0604020202020204" pitchFamily="34" charset="0"/>
                <a:cs typeface="Arial" panose="020B0604020202020204" pitchFamily="34" charset="0"/>
              </a:rPr>
              <a:t>(có 45 thuật ngữ)</a:t>
            </a:r>
            <a:endParaRPr lang="en-US" sz="2600" b="1">
              <a:solidFill>
                <a:srgbClr val="00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36269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800"/>
              </a:spcBef>
              <a:spcAft>
                <a:spcPts val="0"/>
              </a:spcAft>
              <a:buClr>
                <a:srgbClr val="FF0000"/>
              </a:buClr>
              <a:buFont typeface="+mj-lt"/>
              <a:buAutoNum type="arabicPeriod" startAt="41"/>
              <a:defRPr/>
            </a:pPr>
            <a:r>
              <a:rPr lang="en-US" sz="2000" b="1" kern="0" smtClean="0">
                <a:solidFill>
                  <a:srgbClr val="FF0066"/>
                </a:solidFill>
                <a:latin typeface="Arial" charset="0"/>
              </a:rPr>
              <a:t>Thời </a:t>
            </a:r>
            <a:r>
              <a:rPr lang="en-US" sz="2000" b="1" kern="0">
                <a:solidFill>
                  <a:srgbClr val="FF0066"/>
                </a:solidFill>
                <a:latin typeface="Arial" charset="0"/>
              </a:rPr>
              <a:t>điểm đóng thầu </a:t>
            </a:r>
            <a:r>
              <a:rPr lang="en-US" sz="2000" b="1" kern="0">
                <a:solidFill>
                  <a:srgbClr val="0000FF"/>
                </a:solidFill>
                <a:latin typeface="Arial" charset="0"/>
              </a:rPr>
              <a:t>là thời điểm hết hạn nhận hồ sơ quan tâm, hồ sơ dự sơ tuyển, hồ sơ dự thầu, hồ sơ đề </a:t>
            </a:r>
            <a:r>
              <a:rPr lang="en-US" sz="2000" b="1" kern="0" smtClean="0">
                <a:solidFill>
                  <a:srgbClr val="0000FF"/>
                </a:solidFill>
                <a:latin typeface="Arial" charset="0"/>
              </a:rPr>
              <a:t>xuất.</a:t>
            </a:r>
          </a:p>
          <a:p>
            <a:pPr indent="-457200" algn="just" eaLnBrk="1" hangingPunct="1">
              <a:lnSpc>
                <a:spcPct val="105000"/>
              </a:lnSpc>
              <a:spcBef>
                <a:spcPts val="800"/>
              </a:spcBef>
              <a:spcAft>
                <a:spcPts val="0"/>
              </a:spcAft>
              <a:buClr>
                <a:srgbClr val="FF0000"/>
              </a:buClr>
              <a:buFont typeface="+mj-lt"/>
              <a:buAutoNum type="arabicPeriod" startAt="41"/>
              <a:defRPr/>
            </a:pPr>
            <a:r>
              <a:rPr lang="en-US" sz="2000" b="1" kern="0" smtClean="0">
                <a:solidFill>
                  <a:srgbClr val="FF0066"/>
                </a:solidFill>
                <a:latin typeface="Arial" charset="0"/>
              </a:rPr>
              <a:t>Thời </a:t>
            </a:r>
            <a:r>
              <a:rPr lang="en-US" sz="2000" b="1" kern="0">
                <a:solidFill>
                  <a:srgbClr val="FF0066"/>
                </a:solidFill>
                <a:latin typeface="Arial" charset="0"/>
              </a:rPr>
              <a:t>gian có hiệu lực của hồ sơ dự thầu, hồ sơ đề xuất </a:t>
            </a:r>
            <a:r>
              <a:rPr lang="en-US" sz="2000" b="1" kern="0">
                <a:solidFill>
                  <a:srgbClr val="0000FF"/>
                </a:solidFill>
                <a:latin typeface="Arial" charset="0"/>
              </a:rPr>
              <a:t>là số ngày được quy định trong hồ sơ mời thầu, hồ sơ yêu cầu và được tính kể từ ngày có thời điểm đóng thầu đến ngày cuối cùng có hiệu lực theo quy định trong hồ sơ mời thầu, hồ sơ yêu cầu. Từ thời điểm đóng thầu đến hết 24 giờ của ngày đóng thầu được tính là 01 </a:t>
            </a:r>
            <a:r>
              <a:rPr lang="en-US" sz="2000" b="1" kern="0" smtClean="0">
                <a:solidFill>
                  <a:srgbClr val="0000FF"/>
                </a:solidFill>
                <a:latin typeface="Arial" charset="0"/>
              </a:rPr>
              <a:t>ngày.</a:t>
            </a:r>
          </a:p>
          <a:p>
            <a:pPr indent="-457200" algn="just" eaLnBrk="1" hangingPunct="1">
              <a:lnSpc>
                <a:spcPct val="105000"/>
              </a:lnSpc>
              <a:spcBef>
                <a:spcPts val="800"/>
              </a:spcBef>
              <a:spcAft>
                <a:spcPts val="0"/>
              </a:spcAft>
              <a:buClr>
                <a:srgbClr val="FF0000"/>
              </a:buClr>
              <a:buFont typeface="+mj-lt"/>
              <a:buAutoNum type="arabicPeriod" startAt="41"/>
              <a:defRPr/>
            </a:pPr>
            <a:r>
              <a:rPr lang="en-US" sz="2000" b="1" kern="0" smtClean="0">
                <a:solidFill>
                  <a:srgbClr val="FF0066"/>
                </a:solidFill>
                <a:latin typeface="Arial" charset="0"/>
              </a:rPr>
              <a:t>Tổ </a:t>
            </a:r>
            <a:r>
              <a:rPr lang="en-US" sz="2000" b="1" kern="0">
                <a:solidFill>
                  <a:srgbClr val="FF0066"/>
                </a:solidFill>
                <a:latin typeface="Arial" charset="0"/>
              </a:rPr>
              <a:t>chuyên gia </a:t>
            </a:r>
            <a:r>
              <a:rPr lang="en-US" sz="2000" b="1" kern="0">
                <a:solidFill>
                  <a:srgbClr val="0000FF"/>
                </a:solidFill>
                <a:latin typeface="Arial" charset="0"/>
              </a:rPr>
              <a:t>gồm các cá nhân có năng lực, kinh nghiệm được bên mời thầu hoặc đơn vị tư vấn đấu thầu thành lập để đánh giá hồ sơ quan tâm, hồ sơ dự sơ tuyển, hồ sơ dự thầu, hồ sơ đề xuất và thực hiện các nhiệm vụ khác trong quá trình lựa chọn nhà thầu, nhà đầu tư</a:t>
            </a:r>
            <a:r>
              <a:rPr lang="en-US" sz="2000" b="1" kern="0" smtClean="0">
                <a:solidFill>
                  <a:srgbClr val="0000FF"/>
                </a:solidFill>
                <a:latin typeface="Arial" charset="0"/>
              </a:rPr>
              <a:t>.</a:t>
            </a:r>
            <a:endParaRPr lang="en-US" sz="2000" b="1" kern="0">
              <a:solidFill>
                <a:srgbClr val="0000FF"/>
              </a:solidFill>
              <a:latin typeface="Arial" charset="0"/>
            </a:endParaRPr>
          </a:p>
        </p:txBody>
      </p:sp>
      <p:sp>
        <p:nvSpPr>
          <p:cNvPr id="5" name="Title 1"/>
          <p:cNvSpPr>
            <a:spLocks noGrp="1"/>
          </p:cNvSpPr>
          <p:nvPr>
            <p:ph type="title"/>
          </p:nvPr>
        </p:nvSpPr>
        <p:spPr>
          <a:xfrm>
            <a:off x="234950" y="152400"/>
            <a:ext cx="8680450" cy="914400"/>
          </a:xfrm>
        </p:spPr>
        <p:txBody>
          <a:bodyPr anchor="ctr"/>
          <a:lstStyle/>
          <a:p>
            <a:pPr algn="ctr" eaLnBrk="1" hangingPunct="1">
              <a:lnSpc>
                <a:spcPct val="114000"/>
              </a:lnSpc>
              <a:spcBef>
                <a:spcPts val="1200"/>
              </a:spcBef>
              <a:spcAft>
                <a:spcPts val="0"/>
              </a:spcAft>
              <a:defRPr/>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4</a:t>
            </a:r>
            <a:r>
              <a:rPr lang="en-US" sz="2600" b="1" smtClean="0">
                <a:solidFill>
                  <a:srgbClr val="FF0000"/>
                </a:solidFill>
                <a:latin typeface="Arial" panose="020B0604020202020204" pitchFamily="34" charset="0"/>
                <a:cs typeface="Arial" panose="020B0604020202020204" pitchFamily="34" charset="0"/>
              </a:rPr>
              <a:t>. </a:t>
            </a:r>
            <a:r>
              <a:rPr lang="en-US" sz="2600" b="1">
                <a:solidFill>
                  <a:srgbClr val="FF0000"/>
                </a:solidFill>
                <a:latin typeface="Arial" panose="020B0604020202020204" pitchFamily="34" charset="0"/>
                <a:cs typeface="Arial" panose="020B0604020202020204" pitchFamily="34" charset="0"/>
              </a:rPr>
              <a:t>Giải thích từ </a:t>
            </a:r>
            <a:r>
              <a:rPr lang="en-US" sz="2600" b="1" smtClean="0">
                <a:solidFill>
                  <a:srgbClr val="FF0000"/>
                </a:solidFill>
                <a:latin typeface="Arial" panose="020B0604020202020204" pitchFamily="34" charset="0"/>
                <a:cs typeface="Arial" panose="020B0604020202020204" pitchFamily="34" charset="0"/>
              </a:rPr>
              <a:t>ngữ </a:t>
            </a:r>
            <a:r>
              <a:rPr lang="en-US" sz="2600" b="1" smtClean="0">
                <a:solidFill>
                  <a:srgbClr val="006600"/>
                </a:solidFill>
                <a:latin typeface="Arial" panose="020B0604020202020204" pitchFamily="34" charset="0"/>
                <a:cs typeface="Arial" panose="020B0604020202020204" pitchFamily="34" charset="0"/>
              </a:rPr>
              <a:t>(có 45 thuật ngữ)</a:t>
            </a:r>
            <a:endParaRPr lang="en-US" sz="2600" b="1">
              <a:solidFill>
                <a:srgbClr val="00660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2765" y="5715000"/>
            <a:ext cx="7351776" cy="809721"/>
          </a:xfrm>
          <a:prstGeom prst="rect">
            <a:avLst/>
          </a:prstGeom>
        </p:spPr>
      </p:pic>
    </p:spTree>
    <p:extLst>
      <p:ext uri="{BB962C8B-B14F-4D97-AF65-F5344CB8AC3E}">
        <p14:creationId xmlns:p14="http://schemas.microsoft.com/office/powerpoint/2010/main" val="42900507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6800"/>
            <a:ext cx="9144000" cy="4267200"/>
          </a:xfrm>
          <a:prstGeom prst="rect">
            <a:avLst/>
          </a:prstGeom>
        </p:spPr>
      </p:pic>
    </p:spTree>
    <p:extLst>
      <p:ext uri="{BB962C8B-B14F-4D97-AF65-F5344CB8AC3E}">
        <p14:creationId xmlns:p14="http://schemas.microsoft.com/office/powerpoint/2010/main" val="7919456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5000"/>
            <a:ext cx="7010400" cy="6868000"/>
          </a:xfrm>
          <a:prstGeom prst="rect">
            <a:avLst/>
          </a:prstGeom>
        </p:spPr>
      </p:pic>
    </p:spTree>
    <p:extLst>
      <p:ext uri="{BB962C8B-B14F-4D97-AF65-F5344CB8AC3E}">
        <p14:creationId xmlns:p14="http://schemas.microsoft.com/office/powerpoint/2010/main" val="3723008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eaLnBrk="1" hangingPunct="1">
              <a:lnSpc>
                <a:spcPct val="110000"/>
              </a:lnSpc>
              <a:spcBef>
                <a:spcPts val="1200"/>
              </a:spcBef>
              <a:spcAft>
                <a:spcPts val="0"/>
              </a:spcAft>
              <a:defRPr/>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7. Điều kiện phát hành hồ sơ mời thầu, </a:t>
            </a:r>
            <a:r>
              <a:rPr lang="en-US" sz="2600" b="1" smtClean="0">
                <a:solidFill>
                  <a:srgbClr val="FF0000"/>
                </a:solidFill>
                <a:latin typeface="Arial" panose="020B0604020202020204" pitchFamily="34" charset="0"/>
                <a:cs typeface="Arial" panose="020B0604020202020204" pitchFamily="34" charset="0"/>
              </a:rPr>
              <a:t/>
            </a:r>
            <a:br>
              <a:rPr lang="en-US" sz="2600" b="1" smtClean="0">
                <a:solidFill>
                  <a:srgbClr val="FF0000"/>
                </a:solidFill>
                <a:latin typeface="Arial" panose="020B0604020202020204" pitchFamily="34" charset="0"/>
                <a:cs typeface="Arial" panose="020B0604020202020204" pitchFamily="34" charset="0"/>
              </a:rPr>
            </a:br>
            <a:r>
              <a:rPr lang="en-US" sz="2600" b="1" smtClean="0">
                <a:solidFill>
                  <a:srgbClr val="FF0000"/>
                </a:solidFill>
                <a:latin typeface="Arial" panose="020B0604020202020204" pitchFamily="34" charset="0"/>
                <a:cs typeface="Arial" panose="020B0604020202020204" pitchFamily="34" charset="0"/>
              </a:rPr>
              <a:t>hồ </a:t>
            </a:r>
            <a:r>
              <a:rPr lang="en-US" sz="2600" b="1">
                <a:solidFill>
                  <a:srgbClr val="FF0000"/>
                </a:solidFill>
                <a:latin typeface="Arial" panose="020B0604020202020204" pitchFamily="34" charset="0"/>
                <a:cs typeface="Arial" panose="020B0604020202020204" pitchFamily="34" charset="0"/>
              </a:rPr>
              <a:t>sơ yêu </a:t>
            </a:r>
            <a:r>
              <a:rPr lang="en-US" sz="2600" b="1" smtClean="0">
                <a:solidFill>
                  <a:srgbClr val="FF0000"/>
                </a:solidFill>
                <a:latin typeface="Arial" panose="020B0604020202020204" pitchFamily="34" charset="0"/>
                <a:cs typeface="Arial" panose="020B0604020202020204" pitchFamily="34" charset="0"/>
              </a:rPr>
              <a:t>cầu</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3000"/>
              </a:lnSpc>
              <a:spcBef>
                <a:spcPts val="600"/>
              </a:spcBef>
              <a:spcAft>
                <a:spcPts val="0"/>
              </a:spcAft>
              <a:buClr>
                <a:srgbClr val="FF0000"/>
              </a:buClr>
              <a:buFont typeface="+mj-lt"/>
              <a:buAutoNum type="arabicPeriod"/>
              <a:defRPr/>
            </a:pPr>
            <a:r>
              <a:rPr lang="en-US" sz="1950" b="1" kern="0" smtClean="0">
                <a:solidFill>
                  <a:srgbClr val="0000FF"/>
                </a:solidFill>
                <a:latin typeface="Arial" charset="0"/>
              </a:rPr>
              <a:t>Hồ </a:t>
            </a:r>
            <a:r>
              <a:rPr lang="en-US" sz="1950" b="1" kern="0">
                <a:solidFill>
                  <a:srgbClr val="0000FF"/>
                </a:solidFill>
                <a:latin typeface="Arial" charset="0"/>
              </a:rPr>
              <a:t>sơ mời thầu, hồ sơ yêu cầu của gói thầu chỉ được phát hành để </a:t>
            </a:r>
            <a:r>
              <a:rPr lang="en-US" sz="1950" b="1" kern="0">
                <a:solidFill>
                  <a:srgbClr val="FF0066"/>
                </a:solidFill>
                <a:latin typeface="Arial" charset="0"/>
              </a:rPr>
              <a:t>lựa chọn nhà thầu</a:t>
            </a:r>
            <a:r>
              <a:rPr lang="en-US" sz="1950" b="1" kern="0">
                <a:solidFill>
                  <a:srgbClr val="0000FF"/>
                </a:solidFill>
                <a:latin typeface="Arial" charset="0"/>
              </a:rPr>
              <a:t> </a:t>
            </a:r>
            <a:r>
              <a:rPr lang="en-US" sz="1950" b="1" kern="0">
                <a:solidFill>
                  <a:srgbClr val="006600"/>
                </a:solidFill>
                <a:latin typeface="Arial" charset="0"/>
              </a:rPr>
              <a:t>khi có đủ các điều kiện</a:t>
            </a:r>
            <a:r>
              <a:rPr lang="en-US" sz="1950" b="1" kern="0">
                <a:solidFill>
                  <a:srgbClr val="0000FF"/>
                </a:solidFill>
                <a:latin typeface="Arial" charset="0"/>
              </a:rPr>
              <a:t> sau </a:t>
            </a:r>
            <a:r>
              <a:rPr lang="en-US" sz="1950" b="1" kern="0" smtClean="0">
                <a:solidFill>
                  <a:srgbClr val="0000FF"/>
                </a:solidFill>
                <a:latin typeface="Arial" charset="0"/>
              </a:rPr>
              <a:t>đây:</a:t>
            </a:r>
          </a:p>
          <a:p>
            <a:pPr indent="-457200" algn="just" eaLnBrk="1" hangingPunct="1">
              <a:lnSpc>
                <a:spcPct val="103000"/>
              </a:lnSpc>
              <a:spcBef>
                <a:spcPts val="600"/>
              </a:spcBef>
              <a:spcAft>
                <a:spcPts val="0"/>
              </a:spcAft>
              <a:buClr>
                <a:srgbClr val="FF0000"/>
              </a:buClr>
              <a:buFont typeface="+mj-lt"/>
              <a:buAutoNum type="alphaLcParenR"/>
              <a:defRPr/>
            </a:pPr>
            <a:r>
              <a:rPr lang="en-US" sz="1950" b="1" kern="0" smtClean="0">
                <a:solidFill>
                  <a:srgbClr val="0000FF"/>
                </a:solidFill>
                <a:latin typeface="Arial" charset="0"/>
              </a:rPr>
              <a:t>Kế </a:t>
            </a:r>
            <a:r>
              <a:rPr lang="en-US" sz="1950" b="1" kern="0">
                <a:solidFill>
                  <a:srgbClr val="0000FF"/>
                </a:solidFill>
                <a:latin typeface="Arial" charset="0"/>
              </a:rPr>
              <a:t>hoạch lựa chọn nhà thầu được phê </a:t>
            </a:r>
            <a:r>
              <a:rPr lang="en-US" sz="1950" b="1" kern="0" smtClean="0">
                <a:solidFill>
                  <a:srgbClr val="0000FF"/>
                </a:solidFill>
                <a:latin typeface="Arial" charset="0"/>
              </a:rPr>
              <a:t>duyệt;</a:t>
            </a:r>
          </a:p>
          <a:p>
            <a:pPr indent="-457200" algn="just" eaLnBrk="1" hangingPunct="1">
              <a:lnSpc>
                <a:spcPct val="103000"/>
              </a:lnSpc>
              <a:spcBef>
                <a:spcPts val="600"/>
              </a:spcBef>
              <a:spcAft>
                <a:spcPts val="0"/>
              </a:spcAft>
              <a:buClr>
                <a:srgbClr val="FF0000"/>
              </a:buClr>
              <a:buFont typeface="+mj-lt"/>
              <a:buAutoNum type="alphaLcParenR"/>
              <a:defRPr/>
            </a:pPr>
            <a:r>
              <a:rPr lang="en-US" sz="1950" b="1" kern="0" smtClean="0">
                <a:solidFill>
                  <a:srgbClr val="0000FF"/>
                </a:solidFill>
                <a:latin typeface="Arial" charset="0"/>
              </a:rPr>
              <a:t>Hồ </a:t>
            </a:r>
            <a:r>
              <a:rPr lang="en-US" sz="1950" b="1" kern="0">
                <a:solidFill>
                  <a:srgbClr val="0000FF"/>
                </a:solidFill>
                <a:latin typeface="Arial" charset="0"/>
              </a:rPr>
              <a:t>sơ mời thầu, hồ sơ yêu cầu được phê duyệt bao gồm các nội dung yêu cầu về thủ tục đấu thầu, bảng dữ liệu đấu thầu, tiêu chuẩn đánh giá, biểu mẫu dự thầu, bảng khối lượng mời thầu; yêu cầu về tiến độ, kỹ thuật, chất lượng; điều kiện chung, điều kiện cụ thể của hợp đồng, mẫu văn bản hợp đồng và các nội dung cần thiết </a:t>
            </a:r>
            <a:r>
              <a:rPr lang="en-US" sz="1950" b="1" kern="0" smtClean="0">
                <a:solidFill>
                  <a:srgbClr val="0000FF"/>
                </a:solidFill>
                <a:latin typeface="Arial" charset="0"/>
              </a:rPr>
              <a:t>khác;</a:t>
            </a:r>
          </a:p>
          <a:p>
            <a:pPr indent="-457200" algn="just" eaLnBrk="1" hangingPunct="1">
              <a:lnSpc>
                <a:spcPct val="103000"/>
              </a:lnSpc>
              <a:spcBef>
                <a:spcPts val="600"/>
              </a:spcBef>
              <a:spcAft>
                <a:spcPts val="0"/>
              </a:spcAft>
              <a:buClr>
                <a:srgbClr val="FF0000"/>
              </a:buClr>
              <a:buFont typeface="+mj-lt"/>
              <a:buAutoNum type="alphaLcParenR"/>
              <a:defRPr/>
            </a:pPr>
            <a:r>
              <a:rPr lang="en-US" sz="1950" b="1" kern="0" smtClean="0">
                <a:solidFill>
                  <a:srgbClr val="0000FF"/>
                </a:solidFill>
                <a:latin typeface="Arial" charset="0"/>
              </a:rPr>
              <a:t>Thông </a:t>
            </a:r>
            <a:r>
              <a:rPr lang="en-US" sz="1950" b="1" kern="0">
                <a:solidFill>
                  <a:srgbClr val="0000FF"/>
                </a:solidFill>
                <a:latin typeface="Arial" charset="0"/>
              </a:rPr>
              <a:t>báo mời thầu, thông báo mời chào hàng hoặc danh sách ngắn được đăng tải theo quy định của Luật </a:t>
            </a:r>
            <a:r>
              <a:rPr lang="en-US" sz="1950" b="1" kern="0" smtClean="0">
                <a:solidFill>
                  <a:srgbClr val="0000FF"/>
                </a:solidFill>
                <a:latin typeface="Arial" charset="0"/>
              </a:rPr>
              <a:t>này;</a:t>
            </a:r>
          </a:p>
          <a:p>
            <a:pPr indent="-457200" algn="just" eaLnBrk="1" hangingPunct="1">
              <a:lnSpc>
                <a:spcPct val="103000"/>
              </a:lnSpc>
              <a:spcBef>
                <a:spcPts val="600"/>
              </a:spcBef>
              <a:spcAft>
                <a:spcPts val="0"/>
              </a:spcAft>
              <a:buClr>
                <a:srgbClr val="FF0000"/>
              </a:buClr>
              <a:buFont typeface="+mj-lt"/>
              <a:buAutoNum type="alphaLcParenR"/>
              <a:defRPr/>
            </a:pPr>
            <a:r>
              <a:rPr lang="en-US" sz="1950" b="1" kern="0" smtClean="0">
                <a:solidFill>
                  <a:srgbClr val="0000FF"/>
                </a:solidFill>
                <a:latin typeface="Arial" charset="0"/>
              </a:rPr>
              <a:t>Nguồn </a:t>
            </a:r>
            <a:r>
              <a:rPr lang="en-US" sz="1950" b="1" kern="0">
                <a:solidFill>
                  <a:srgbClr val="0000FF"/>
                </a:solidFill>
                <a:latin typeface="Arial" charset="0"/>
              </a:rPr>
              <a:t>vốn cho gói thầu được thu xếp theo tiến độ thực hiện gói </a:t>
            </a:r>
            <a:r>
              <a:rPr lang="en-US" sz="1950" b="1" kern="0" smtClean="0">
                <a:solidFill>
                  <a:srgbClr val="0000FF"/>
                </a:solidFill>
                <a:latin typeface="Arial" charset="0"/>
              </a:rPr>
              <a:t>thầu;</a:t>
            </a:r>
          </a:p>
          <a:p>
            <a:pPr marL="577850" indent="-468313" algn="just" eaLnBrk="1" hangingPunct="1">
              <a:lnSpc>
                <a:spcPct val="103000"/>
              </a:lnSpc>
              <a:spcBef>
                <a:spcPts val="600"/>
              </a:spcBef>
              <a:spcAft>
                <a:spcPts val="0"/>
              </a:spcAft>
              <a:buClr>
                <a:srgbClr val="FF0000"/>
              </a:buClr>
              <a:buNone/>
              <a:defRPr/>
            </a:pPr>
            <a:r>
              <a:rPr lang="en-US" sz="1950" b="1" kern="0" smtClean="0">
                <a:solidFill>
                  <a:srgbClr val="FF0000"/>
                </a:solidFill>
                <a:latin typeface="Arial" charset="0"/>
              </a:rPr>
              <a:t>đ</a:t>
            </a:r>
            <a:r>
              <a:rPr lang="en-US" sz="1950" b="1" kern="0">
                <a:solidFill>
                  <a:srgbClr val="FF0000"/>
                </a:solidFill>
                <a:latin typeface="Arial" charset="0"/>
              </a:rPr>
              <a:t>)</a:t>
            </a:r>
            <a:r>
              <a:rPr lang="en-US" sz="1950" b="1" kern="0">
                <a:solidFill>
                  <a:srgbClr val="0000FF"/>
                </a:solidFill>
                <a:latin typeface="Arial" charset="0"/>
              </a:rPr>
              <a:t> </a:t>
            </a:r>
            <a:r>
              <a:rPr lang="en-US" sz="1950" b="1" kern="0" smtClean="0">
                <a:solidFill>
                  <a:srgbClr val="0000FF"/>
                </a:solidFill>
                <a:latin typeface="Arial" charset="0"/>
              </a:rPr>
              <a:t>  Nội </a:t>
            </a:r>
            <a:r>
              <a:rPr lang="en-US" sz="1950" b="1" kern="0">
                <a:solidFill>
                  <a:srgbClr val="0000FF"/>
                </a:solidFill>
                <a:latin typeface="Arial" charset="0"/>
              </a:rPr>
              <a:t>dung, danh mục hàng hóa, dịch vụ và dự toán được người có thẩm quyền phê duyệt trong trường hợp mua sắm thường xuyên, mua sắm tập </a:t>
            </a:r>
            <a:r>
              <a:rPr lang="en-US" sz="1950" b="1" kern="0" smtClean="0">
                <a:solidFill>
                  <a:srgbClr val="0000FF"/>
                </a:solidFill>
                <a:latin typeface="Arial" charset="0"/>
              </a:rPr>
              <a:t>trung;</a:t>
            </a:r>
          </a:p>
          <a:p>
            <a:pPr marL="577850" indent="-468313" algn="just" eaLnBrk="1" hangingPunct="1">
              <a:lnSpc>
                <a:spcPct val="103000"/>
              </a:lnSpc>
              <a:spcBef>
                <a:spcPts val="600"/>
              </a:spcBef>
              <a:spcAft>
                <a:spcPts val="0"/>
              </a:spcAft>
              <a:buClr>
                <a:srgbClr val="FF0000"/>
              </a:buClr>
              <a:buNone/>
              <a:defRPr/>
            </a:pPr>
            <a:r>
              <a:rPr lang="en-US" sz="1950" b="1" kern="0" smtClean="0">
                <a:solidFill>
                  <a:srgbClr val="FF0000"/>
                </a:solidFill>
                <a:latin typeface="Arial" charset="0"/>
              </a:rPr>
              <a:t>e</a:t>
            </a:r>
            <a:r>
              <a:rPr lang="en-US" sz="1950" b="1" kern="0">
                <a:solidFill>
                  <a:srgbClr val="FF0000"/>
                </a:solidFill>
                <a:latin typeface="Arial" charset="0"/>
              </a:rPr>
              <a:t>) </a:t>
            </a:r>
            <a:r>
              <a:rPr lang="en-US" sz="1950" b="1" kern="0" smtClean="0">
                <a:solidFill>
                  <a:srgbClr val="FF0000"/>
                </a:solidFill>
                <a:latin typeface="Arial" charset="0"/>
              </a:rPr>
              <a:t>  </a:t>
            </a:r>
            <a:r>
              <a:rPr lang="en-US" sz="1950" b="1" kern="0" smtClean="0">
                <a:solidFill>
                  <a:srgbClr val="0000FF"/>
                </a:solidFill>
                <a:latin typeface="Arial" charset="0"/>
              </a:rPr>
              <a:t>Bảo </a:t>
            </a:r>
            <a:r>
              <a:rPr lang="en-US" sz="1950" b="1" kern="0">
                <a:solidFill>
                  <a:srgbClr val="0000FF"/>
                </a:solidFill>
                <a:latin typeface="Arial" charset="0"/>
              </a:rPr>
              <a:t>đảm bàn giao mặt bằng thi công theo tiến độ thực hiện gói thầu</a:t>
            </a:r>
            <a:r>
              <a:rPr lang="en-US" sz="1950" b="1" kern="0" smtClean="0">
                <a:solidFill>
                  <a:srgbClr val="0000FF"/>
                </a:solidFill>
                <a:latin typeface="Arial" charset="0"/>
              </a:rPr>
              <a:t>.</a:t>
            </a:r>
            <a:endParaRPr lang="en-US" sz="1950" b="1" kern="0">
              <a:solidFill>
                <a:srgbClr val="0000FF"/>
              </a:solidFill>
              <a:latin typeface="Arial" charset="0"/>
            </a:endParaRPr>
          </a:p>
        </p:txBody>
      </p:sp>
    </p:spTree>
    <p:extLst>
      <p:ext uri="{BB962C8B-B14F-4D97-AF65-F5344CB8AC3E}">
        <p14:creationId xmlns:p14="http://schemas.microsoft.com/office/powerpoint/2010/main" val="370615505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14300" indent="0" algn="just" eaLnBrk="1" hangingPunct="1">
              <a:lnSpc>
                <a:spcPct val="110000"/>
              </a:lnSpc>
              <a:spcBef>
                <a:spcPts val="600"/>
              </a:spcBef>
              <a:spcAft>
                <a:spcPts val="0"/>
              </a:spcAft>
              <a:buClr>
                <a:srgbClr val="FF0000"/>
              </a:buClr>
              <a:buNone/>
              <a:defRPr/>
            </a:pPr>
            <a:r>
              <a:rPr lang="en-US" sz="2500" b="1" kern="0" smtClean="0">
                <a:solidFill>
                  <a:srgbClr val="0000FF"/>
                </a:solidFill>
                <a:latin typeface="Arial" panose="020B0604020202020204" pitchFamily="34" charset="0"/>
                <a:cs typeface="Arial" panose="020B0604020202020204" pitchFamily="34" charset="0"/>
              </a:rPr>
              <a:t>Xem video clip minh họa</a:t>
            </a:r>
          </a:p>
        </p:txBody>
      </p:sp>
      <p:sp>
        <p:nvSpPr>
          <p:cNvPr id="7"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TÌNH HUỐNG THẢO LUẬN</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84184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eaLnBrk="1" hangingPunct="1">
              <a:lnSpc>
                <a:spcPct val="110000"/>
              </a:lnSpc>
              <a:spcBef>
                <a:spcPts val="1200"/>
              </a:spcBef>
              <a:spcAft>
                <a:spcPts val="0"/>
              </a:spcAft>
              <a:defRPr/>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7. Điều kiện phát hành hồ sơ mời thầu, </a:t>
            </a:r>
            <a:r>
              <a:rPr lang="en-US" sz="2600" b="1" smtClean="0">
                <a:solidFill>
                  <a:srgbClr val="FF0000"/>
                </a:solidFill>
                <a:latin typeface="Arial" panose="020B0604020202020204" pitchFamily="34" charset="0"/>
                <a:cs typeface="Arial" panose="020B0604020202020204" pitchFamily="34" charset="0"/>
              </a:rPr>
              <a:t/>
            </a:r>
            <a:br>
              <a:rPr lang="en-US" sz="2600" b="1" smtClean="0">
                <a:solidFill>
                  <a:srgbClr val="FF0000"/>
                </a:solidFill>
                <a:latin typeface="Arial" panose="020B0604020202020204" pitchFamily="34" charset="0"/>
                <a:cs typeface="Arial" panose="020B0604020202020204" pitchFamily="34" charset="0"/>
              </a:rPr>
            </a:br>
            <a:r>
              <a:rPr lang="en-US" sz="2600" b="1" smtClean="0">
                <a:solidFill>
                  <a:srgbClr val="FF0000"/>
                </a:solidFill>
                <a:latin typeface="Arial" panose="020B0604020202020204" pitchFamily="34" charset="0"/>
                <a:cs typeface="Arial" panose="020B0604020202020204" pitchFamily="34" charset="0"/>
              </a:rPr>
              <a:t>hồ </a:t>
            </a:r>
            <a:r>
              <a:rPr lang="en-US" sz="2600" b="1">
                <a:solidFill>
                  <a:srgbClr val="FF0000"/>
                </a:solidFill>
                <a:latin typeface="Arial" panose="020B0604020202020204" pitchFamily="34" charset="0"/>
                <a:cs typeface="Arial" panose="020B0604020202020204" pitchFamily="34" charset="0"/>
              </a:rPr>
              <a:t>sơ yêu </a:t>
            </a:r>
            <a:r>
              <a:rPr lang="en-US" sz="2600" b="1" smtClean="0">
                <a:solidFill>
                  <a:srgbClr val="FF0000"/>
                </a:solidFill>
                <a:latin typeface="Arial" panose="020B0604020202020204" pitchFamily="34" charset="0"/>
                <a:cs typeface="Arial" panose="020B0604020202020204" pitchFamily="34" charset="0"/>
              </a:rPr>
              <a:t>cầu</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000"/>
              </a:spcBef>
              <a:spcAft>
                <a:spcPts val="0"/>
              </a:spcAft>
              <a:buClr>
                <a:srgbClr val="FF0000"/>
              </a:buClr>
              <a:buFont typeface="+mj-lt"/>
              <a:buAutoNum type="arabicPeriod" startAt="2"/>
              <a:defRPr/>
            </a:pPr>
            <a:r>
              <a:rPr lang="en-US" sz="2100" b="1" kern="0" smtClean="0">
                <a:solidFill>
                  <a:srgbClr val="0000FF"/>
                </a:solidFill>
                <a:latin typeface="Arial" charset="0"/>
              </a:rPr>
              <a:t>Hồ </a:t>
            </a:r>
            <a:r>
              <a:rPr lang="en-US" sz="2100" b="1" kern="0">
                <a:solidFill>
                  <a:srgbClr val="0000FF"/>
                </a:solidFill>
                <a:latin typeface="Arial" charset="0"/>
              </a:rPr>
              <a:t>sơ mời thầu, hồ sơ yêu cầu của dự án chỉ được phát hành để </a:t>
            </a:r>
            <a:r>
              <a:rPr lang="en-US" sz="2100" b="1" kern="0">
                <a:solidFill>
                  <a:srgbClr val="FF0066"/>
                </a:solidFill>
                <a:latin typeface="Arial" charset="0"/>
              </a:rPr>
              <a:t>lựa chọn nhà đầu tư</a:t>
            </a:r>
            <a:r>
              <a:rPr lang="en-US" sz="2100" b="1" kern="0">
                <a:solidFill>
                  <a:srgbClr val="006600"/>
                </a:solidFill>
                <a:latin typeface="Arial" charset="0"/>
              </a:rPr>
              <a:t> </a:t>
            </a:r>
            <a:r>
              <a:rPr lang="en-US" sz="2100" b="1" kern="0">
                <a:solidFill>
                  <a:srgbClr val="0000FF"/>
                </a:solidFill>
                <a:latin typeface="Arial" charset="0"/>
              </a:rPr>
              <a:t>khi </a:t>
            </a:r>
            <a:r>
              <a:rPr lang="en-US" sz="2100" b="1" kern="0">
                <a:solidFill>
                  <a:srgbClr val="006600"/>
                </a:solidFill>
                <a:latin typeface="Arial" charset="0"/>
              </a:rPr>
              <a:t>có đủ các điều kiện </a:t>
            </a:r>
            <a:r>
              <a:rPr lang="en-US" sz="2100" b="1" kern="0">
                <a:solidFill>
                  <a:srgbClr val="0000FF"/>
                </a:solidFill>
                <a:latin typeface="Arial" charset="0"/>
              </a:rPr>
              <a:t>sau </a:t>
            </a:r>
            <a:r>
              <a:rPr lang="en-US" sz="2100" b="1" kern="0" smtClean="0">
                <a:solidFill>
                  <a:srgbClr val="0000FF"/>
                </a:solidFill>
                <a:latin typeface="Arial" charset="0"/>
              </a:rPr>
              <a:t>đây:</a:t>
            </a:r>
          </a:p>
          <a:p>
            <a:pPr indent="-457200" algn="just" eaLnBrk="1" hangingPunct="1">
              <a:lnSpc>
                <a:spcPct val="110000"/>
              </a:lnSpc>
              <a:spcBef>
                <a:spcPts val="1000"/>
              </a:spcBef>
              <a:spcAft>
                <a:spcPts val="0"/>
              </a:spcAft>
              <a:buClr>
                <a:srgbClr val="FF0000"/>
              </a:buClr>
              <a:buFont typeface="+mj-lt"/>
              <a:buAutoNum type="alphaLcParenR"/>
              <a:defRPr/>
            </a:pPr>
            <a:r>
              <a:rPr lang="en-US" sz="2100" b="1" kern="0" smtClean="0">
                <a:solidFill>
                  <a:srgbClr val="0000FF"/>
                </a:solidFill>
                <a:latin typeface="Arial" charset="0"/>
              </a:rPr>
              <a:t>Dự </a:t>
            </a:r>
            <a:r>
              <a:rPr lang="en-US" sz="2100" b="1" kern="0">
                <a:solidFill>
                  <a:srgbClr val="0000FF"/>
                </a:solidFill>
                <a:latin typeface="Arial" charset="0"/>
              </a:rPr>
              <a:t>án thuộc danh mục dự án do bộ, cơ quan ngang bộ, cơ quan thuộc Chính phủ, Ủy ban nhân dân tỉnh, thành phố trực thuộc trung ương công bố theo quy định của pháp luật hoặc dự án do nhà đầu tư đề </a:t>
            </a:r>
            <a:r>
              <a:rPr lang="en-US" sz="2100" b="1" kern="0" smtClean="0">
                <a:solidFill>
                  <a:srgbClr val="0000FF"/>
                </a:solidFill>
                <a:latin typeface="Arial" charset="0"/>
              </a:rPr>
              <a:t>xuất;</a:t>
            </a:r>
          </a:p>
          <a:p>
            <a:pPr indent="-457200" algn="just" eaLnBrk="1" hangingPunct="1">
              <a:lnSpc>
                <a:spcPct val="110000"/>
              </a:lnSpc>
              <a:spcBef>
                <a:spcPts val="1000"/>
              </a:spcBef>
              <a:spcAft>
                <a:spcPts val="0"/>
              </a:spcAft>
              <a:buClr>
                <a:srgbClr val="FF0000"/>
              </a:buClr>
              <a:buFont typeface="+mj-lt"/>
              <a:buAutoNum type="alphaLcParenR"/>
              <a:defRPr/>
            </a:pPr>
            <a:r>
              <a:rPr lang="en-US" sz="2100" b="1" kern="0" smtClean="0">
                <a:solidFill>
                  <a:srgbClr val="0000FF"/>
                </a:solidFill>
                <a:latin typeface="Arial" charset="0"/>
              </a:rPr>
              <a:t>Kế </a:t>
            </a:r>
            <a:r>
              <a:rPr lang="en-US" sz="2100" b="1" kern="0">
                <a:solidFill>
                  <a:srgbClr val="0000FF"/>
                </a:solidFill>
                <a:latin typeface="Arial" charset="0"/>
              </a:rPr>
              <a:t>hoạch lựa chọn nhà đầu tư được phê </a:t>
            </a:r>
            <a:r>
              <a:rPr lang="en-US" sz="2100" b="1" kern="0" smtClean="0">
                <a:solidFill>
                  <a:srgbClr val="0000FF"/>
                </a:solidFill>
                <a:latin typeface="Arial" charset="0"/>
              </a:rPr>
              <a:t>duyệt;</a:t>
            </a:r>
          </a:p>
          <a:p>
            <a:pPr indent="-457200" algn="just" eaLnBrk="1" hangingPunct="1">
              <a:lnSpc>
                <a:spcPct val="110000"/>
              </a:lnSpc>
              <a:spcBef>
                <a:spcPts val="1000"/>
              </a:spcBef>
              <a:spcAft>
                <a:spcPts val="0"/>
              </a:spcAft>
              <a:buClr>
                <a:srgbClr val="FF0000"/>
              </a:buClr>
              <a:buFont typeface="+mj-lt"/>
              <a:buAutoNum type="alphaLcParenR"/>
              <a:defRPr/>
            </a:pPr>
            <a:r>
              <a:rPr lang="en-US" sz="2100" b="1" kern="0" smtClean="0">
                <a:solidFill>
                  <a:srgbClr val="0000FF"/>
                </a:solidFill>
                <a:latin typeface="Arial" charset="0"/>
              </a:rPr>
              <a:t>Hồ </a:t>
            </a:r>
            <a:r>
              <a:rPr lang="en-US" sz="2100" b="1" kern="0">
                <a:solidFill>
                  <a:srgbClr val="0000FF"/>
                </a:solidFill>
                <a:latin typeface="Arial" charset="0"/>
              </a:rPr>
              <a:t>sơ mời thầu, hồ sơ yêu cầu được phê </a:t>
            </a:r>
            <a:r>
              <a:rPr lang="en-US" sz="2100" b="1" kern="0" smtClean="0">
                <a:solidFill>
                  <a:srgbClr val="0000FF"/>
                </a:solidFill>
                <a:latin typeface="Arial" charset="0"/>
              </a:rPr>
              <a:t>duyệt;</a:t>
            </a:r>
          </a:p>
          <a:p>
            <a:pPr indent="-457200" algn="just" eaLnBrk="1" hangingPunct="1">
              <a:lnSpc>
                <a:spcPct val="110000"/>
              </a:lnSpc>
              <a:spcBef>
                <a:spcPts val="1000"/>
              </a:spcBef>
              <a:spcAft>
                <a:spcPts val="0"/>
              </a:spcAft>
              <a:buClr>
                <a:srgbClr val="FF0000"/>
              </a:buClr>
              <a:buFont typeface="+mj-lt"/>
              <a:buAutoNum type="alphaLcParenR"/>
              <a:defRPr/>
            </a:pPr>
            <a:r>
              <a:rPr lang="en-US" sz="2100" b="1" kern="0" smtClean="0">
                <a:solidFill>
                  <a:srgbClr val="0000FF"/>
                </a:solidFill>
                <a:latin typeface="Arial" charset="0"/>
              </a:rPr>
              <a:t>Thông </a:t>
            </a:r>
            <a:r>
              <a:rPr lang="en-US" sz="2100" b="1" kern="0">
                <a:solidFill>
                  <a:srgbClr val="0000FF"/>
                </a:solidFill>
                <a:latin typeface="Arial" charset="0"/>
              </a:rPr>
              <a:t>báo mời thầu hoặc danh sách ngắn được đăng tải theo quy định của Luật này</a:t>
            </a:r>
            <a:r>
              <a:rPr lang="en-US" sz="2100" b="1" kern="0" smtClean="0">
                <a:solidFill>
                  <a:srgbClr val="0000FF"/>
                </a:solidFill>
                <a:latin typeface="Arial" charset="0"/>
              </a:rPr>
              <a:t>.</a:t>
            </a:r>
            <a:endParaRPr lang="en-US" sz="2100" b="1" kern="0">
              <a:solidFill>
                <a:srgbClr val="0000FF"/>
              </a:solidFill>
              <a:latin typeface="Arial" charset="0"/>
            </a:endParaRPr>
          </a:p>
        </p:txBody>
      </p:sp>
    </p:spTree>
    <p:extLst>
      <p:ext uri="{BB962C8B-B14F-4D97-AF65-F5344CB8AC3E}">
        <p14:creationId xmlns:p14="http://schemas.microsoft.com/office/powerpoint/2010/main" val="8928209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00959"/>
            <a:ext cx="9144000" cy="5142641"/>
          </a:xfrm>
          <a:prstGeom prst="rect">
            <a:avLst/>
          </a:prstGeom>
        </p:spPr>
      </p:pic>
    </p:spTree>
    <p:extLst>
      <p:ext uri="{BB962C8B-B14F-4D97-AF65-F5344CB8AC3E}">
        <p14:creationId xmlns:p14="http://schemas.microsoft.com/office/powerpoint/2010/main" val="6911291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eaLnBrk="1" hangingPunct="1">
              <a:lnSpc>
                <a:spcPct val="110000"/>
              </a:lnSpc>
              <a:spcBef>
                <a:spcPts val="1200"/>
              </a:spcBef>
              <a:spcAft>
                <a:spcPts val="0"/>
              </a:spcAft>
              <a:defRPr/>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8. Thông tin về đấu </a:t>
            </a:r>
            <a:r>
              <a:rPr lang="en-US" sz="2600" b="1" smtClean="0">
                <a:solidFill>
                  <a:srgbClr val="FF0000"/>
                </a:solidFill>
                <a:latin typeface="Arial" panose="020B0604020202020204" pitchFamily="34" charset="0"/>
                <a:cs typeface="Arial" panose="020B0604020202020204" pitchFamily="34" charset="0"/>
              </a:rPr>
              <a:t>thầu</a:t>
            </a:r>
            <a:br>
              <a:rPr lang="en-US" sz="2600" b="1" smtClean="0">
                <a:solidFill>
                  <a:srgbClr val="FF0000"/>
                </a:solidFill>
                <a:latin typeface="Arial" panose="020B0604020202020204" pitchFamily="34" charset="0"/>
                <a:cs typeface="Arial" panose="020B0604020202020204" pitchFamily="34" charset="0"/>
              </a:rPr>
            </a:b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3000"/>
              </a:lnSpc>
              <a:spcBef>
                <a:spcPts val="600"/>
              </a:spcBef>
              <a:spcAft>
                <a:spcPts val="0"/>
              </a:spcAft>
              <a:buClr>
                <a:srgbClr val="FF0000"/>
              </a:buClr>
              <a:buFont typeface="+mj-lt"/>
              <a:buAutoNum type="arabicPeriod"/>
              <a:defRPr/>
            </a:pPr>
            <a:endParaRPr lang="en-US" sz="1500" b="1" kern="0" smtClean="0">
              <a:solidFill>
                <a:srgbClr val="0000FF"/>
              </a:solidFill>
              <a:latin typeface="Arial" charset="0"/>
            </a:endParaRPr>
          </a:p>
          <a:p>
            <a:pPr indent="-457200" algn="just" eaLnBrk="1" hangingPunct="1">
              <a:spcBef>
                <a:spcPts val="700"/>
              </a:spcBef>
              <a:spcAft>
                <a:spcPts val="0"/>
              </a:spcAft>
              <a:buClr>
                <a:srgbClr val="FF0000"/>
              </a:buClr>
              <a:buFont typeface="+mj-lt"/>
              <a:buAutoNum type="arabicPeriod"/>
              <a:defRPr/>
            </a:pPr>
            <a:r>
              <a:rPr lang="en-US" sz="1900" b="1" kern="0" smtClean="0">
                <a:solidFill>
                  <a:srgbClr val="0000FF"/>
                </a:solidFill>
                <a:latin typeface="Arial" charset="0"/>
              </a:rPr>
              <a:t>Các </a:t>
            </a:r>
            <a:r>
              <a:rPr lang="en-US" sz="1900" b="1" kern="0">
                <a:solidFill>
                  <a:srgbClr val="0000FF"/>
                </a:solidFill>
                <a:latin typeface="Arial" charset="0"/>
              </a:rPr>
              <a:t>thông tin phải được đăng tải trên hệ thống mạng đấu thầu quốc gia, Báo đấu thầu bao </a:t>
            </a:r>
            <a:r>
              <a:rPr lang="en-US" sz="1900" b="1" kern="0" smtClean="0">
                <a:solidFill>
                  <a:srgbClr val="0000FF"/>
                </a:solidFill>
                <a:latin typeface="Arial" charset="0"/>
              </a:rPr>
              <a:t>gồm:</a:t>
            </a:r>
          </a:p>
          <a:p>
            <a:pPr indent="-457200" algn="just" eaLnBrk="1" hangingPunct="1">
              <a:spcBef>
                <a:spcPts val="700"/>
              </a:spcBef>
              <a:spcAft>
                <a:spcPts val="0"/>
              </a:spcAft>
              <a:buClr>
                <a:srgbClr val="FF0000"/>
              </a:buClr>
              <a:buFont typeface="+mj-lt"/>
              <a:buAutoNum type="alphaLcParenR"/>
              <a:defRPr/>
            </a:pPr>
            <a:r>
              <a:rPr lang="en-US" sz="1900" b="1" kern="0" smtClean="0">
                <a:solidFill>
                  <a:srgbClr val="0000FF"/>
                </a:solidFill>
                <a:latin typeface="Arial" charset="0"/>
              </a:rPr>
              <a:t>Kế </a:t>
            </a:r>
            <a:r>
              <a:rPr lang="en-US" sz="1900" b="1" kern="0">
                <a:solidFill>
                  <a:srgbClr val="0000FF"/>
                </a:solidFill>
                <a:latin typeface="Arial" charset="0"/>
              </a:rPr>
              <a:t>hoạch lựa chọn nhà thầu, nhà đầu </a:t>
            </a:r>
            <a:r>
              <a:rPr lang="en-US" sz="1900" b="1" kern="0" smtClean="0">
                <a:solidFill>
                  <a:srgbClr val="0000FF"/>
                </a:solidFill>
                <a:latin typeface="Arial" charset="0"/>
              </a:rPr>
              <a:t>tư;</a:t>
            </a:r>
          </a:p>
          <a:p>
            <a:pPr indent="-457200" algn="just" eaLnBrk="1" hangingPunct="1">
              <a:spcBef>
                <a:spcPts val="700"/>
              </a:spcBef>
              <a:spcAft>
                <a:spcPts val="0"/>
              </a:spcAft>
              <a:buClr>
                <a:srgbClr val="FF0000"/>
              </a:buClr>
              <a:buFont typeface="+mj-lt"/>
              <a:buAutoNum type="alphaLcParenR"/>
              <a:defRPr/>
            </a:pPr>
            <a:r>
              <a:rPr lang="en-US" sz="1900" b="1" kern="0" smtClean="0">
                <a:solidFill>
                  <a:srgbClr val="0000FF"/>
                </a:solidFill>
                <a:latin typeface="Arial" charset="0"/>
              </a:rPr>
              <a:t>Thông </a:t>
            </a:r>
            <a:r>
              <a:rPr lang="en-US" sz="1900" b="1" kern="0">
                <a:solidFill>
                  <a:srgbClr val="0000FF"/>
                </a:solidFill>
                <a:latin typeface="Arial" charset="0"/>
              </a:rPr>
              <a:t>báo mời quan tâm, thông báo mời sơ </a:t>
            </a:r>
            <a:r>
              <a:rPr lang="en-US" sz="1900" b="1" kern="0" smtClean="0">
                <a:solidFill>
                  <a:srgbClr val="0000FF"/>
                </a:solidFill>
                <a:latin typeface="Arial" charset="0"/>
              </a:rPr>
              <a:t>tuyển;</a:t>
            </a:r>
          </a:p>
          <a:p>
            <a:pPr indent="-457200" algn="just" eaLnBrk="1" hangingPunct="1">
              <a:spcBef>
                <a:spcPts val="700"/>
              </a:spcBef>
              <a:spcAft>
                <a:spcPts val="0"/>
              </a:spcAft>
              <a:buClr>
                <a:srgbClr val="FF0000"/>
              </a:buClr>
              <a:buFont typeface="+mj-lt"/>
              <a:buAutoNum type="alphaLcParenR"/>
              <a:defRPr/>
            </a:pPr>
            <a:r>
              <a:rPr lang="en-US" sz="1900" b="1" kern="0" smtClean="0">
                <a:solidFill>
                  <a:srgbClr val="0000FF"/>
                </a:solidFill>
                <a:latin typeface="Arial" charset="0"/>
              </a:rPr>
              <a:t>Thông </a:t>
            </a:r>
            <a:r>
              <a:rPr lang="en-US" sz="1900" b="1" kern="0">
                <a:solidFill>
                  <a:srgbClr val="0000FF"/>
                </a:solidFill>
                <a:latin typeface="Arial" charset="0"/>
              </a:rPr>
              <a:t>báo mời chào hàng, thông báo mời </a:t>
            </a:r>
            <a:r>
              <a:rPr lang="en-US" sz="1900" b="1" kern="0" smtClean="0">
                <a:solidFill>
                  <a:srgbClr val="0000FF"/>
                </a:solidFill>
                <a:latin typeface="Arial" charset="0"/>
              </a:rPr>
              <a:t>thầu;</a:t>
            </a:r>
          </a:p>
          <a:p>
            <a:pPr indent="-457200" algn="just" eaLnBrk="1" hangingPunct="1">
              <a:spcBef>
                <a:spcPts val="700"/>
              </a:spcBef>
              <a:spcAft>
                <a:spcPts val="0"/>
              </a:spcAft>
              <a:buClr>
                <a:srgbClr val="FF0000"/>
              </a:buClr>
              <a:buFont typeface="+mj-lt"/>
              <a:buAutoNum type="alphaLcParenR"/>
              <a:defRPr/>
            </a:pPr>
            <a:r>
              <a:rPr lang="en-US" sz="1900" b="1" kern="0" smtClean="0">
                <a:solidFill>
                  <a:srgbClr val="0000FF"/>
                </a:solidFill>
                <a:latin typeface="Arial" charset="0"/>
              </a:rPr>
              <a:t>Danh </a:t>
            </a:r>
            <a:r>
              <a:rPr lang="en-US" sz="1900" b="1" kern="0">
                <a:solidFill>
                  <a:srgbClr val="0000FF"/>
                </a:solidFill>
                <a:latin typeface="Arial" charset="0"/>
              </a:rPr>
              <a:t>sách </a:t>
            </a:r>
            <a:r>
              <a:rPr lang="en-US" sz="1900" b="1" kern="0" smtClean="0">
                <a:solidFill>
                  <a:srgbClr val="0000FF"/>
                </a:solidFill>
                <a:latin typeface="Arial" charset="0"/>
              </a:rPr>
              <a:t>ngắn;</a:t>
            </a:r>
          </a:p>
          <a:p>
            <a:pPr marL="577850" indent="-468313" algn="just" eaLnBrk="1" hangingPunct="1">
              <a:spcBef>
                <a:spcPts val="700"/>
              </a:spcBef>
              <a:spcAft>
                <a:spcPts val="0"/>
              </a:spcAft>
              <a:buClr>
                <a:srgbClr val="FF0000"/>
              </a:buClr>
              <a:buNone/>
              <a:defRPr/>
            </a:pPr>
            <a:r>
              <a:rPr lang="en-US" sz="1900" b="1" kern="0" smtClean="0">
                <a:solidFill>
                  <a:srgbClr val="FF0000"/>
                </a:solidFill>
                <a:latin typeface="Arial" charset="0"/>
              </a:rPr>
              <a:t>đ</a:t>
            </a:r>
            <a:r>
              <a:rPr lang="en-US" sz="1900" b="1" kern="0">
                <a:solidFill>
                  <a:srgbClr val="FF0000"/>
                </a:solidFill>
                <a:latin typeface="Arial" charset="0"/>
              </a:rPr>
              <a:t>) </a:t>
            </a:r>
            <a:r>
              <a:rPr lang="en-US" sz="1900" b="1" kern="0" smtClean="0">
                <a:solidFill>
                  <a:srgbClr val="FF0000"/>
                </a:solidFill>
                <a:latin typeface="Arial" charset="0"/>
              </a:rPr>
              <a:t>  </a:t>
            </a:r>
            <a:r>
              <a:rPr lang="en-US" sz="1900" b="1" kern="0" smtClean="0">
                <a:solidFill>
                  <a:srgbClr val="0000FF"/>
                </a:solidFill>
                <a:latin typeface="Arial" charset="0"/>
              </a:rPr>
              <a:t>Kết </a:t>
            </a:r>
            <a:r>
              <a:rPr lang="en-US" sz="1900" b="1" kern="0">
                <a:solidFill>
                  <a:srgbClr val="0000FF"/>
                </a:solidFill>
                <a:latin typeface="Arial" charset="0"/>
              </a:rPr>
              <a:t>quả lựa chọn nhà thầu, nhà đầu </a:t>
            </a:r>
            <a:r>
              <a:rPr lang="en-US" sz="1900" b="1" kern="0" smtClean="0">
                <a:solidFill>
                  <a:srgbClr val="0000FF"/>
                </a:solidFill>
                <a:latin typeface="Arial" charset="0"/>
              </a:rPr>
              <a:t>tư;</a:t>
            </a:r>
          </a:p>
          <a:p>
            <a:pPr marL="577850" indent="-468313" algn="just" eaLnBrk="1" hangingPunct="1">
              <a:spcBef>
                <a:spcPts val="700"/>
              </a:spcBef>
              <a:spcAft>
                <a:spcPts val="0"/>
              </a:spcAft>
              <a:buClr>
                <a:srgbClr val="FF0000"/>
              </a:buClr>
              <a:buAutoNum type="alphaLcParenR" startAt="5"/>
              <a:defRPr/>
            </a:pPr>
            <a:r>
              <a:rPr lang="en-US" sz="1900" b="1" kern="0" smtClean="0">
                <a:solidFill>
                  <a:srgbClr val="0000FF"/>
                </a:solidFill>
                <a:latin typeface="Arial" charset="0"/>
              </a:rPr>
              <a:t>Kết </a:t>
            </a:r>
            <a:r>
              <a:rPr lang="en-US" sz="1900" b="1" kern="0">
                <a:solidFill>
                  <a:srgbClr val="0000FF"/>
                </a:solidFill>
                <a:latin typeface="Arial" charset="0"/>
              </a:rPr>
              <a:t>quả mở thầu đối với đấu thầu qua </a:t>
            </a:r>
            <a:r>
              <a:rPr lang="en-US" sz="1900" b="1" kern="0" smtClean="0">
                <a:solidFill>
                  <a:srgbClr val="0000FF"/>
                </a:solidFill>
                <a:latin typeface="Arial" charset="0"/>
              </a:rPr>
              <a:t>mạng;</a:t>
            </a:r>
          </a:p>
          <a:p>
            <a:pPr marL="566737" indent="-457200" algn="just" eaLnBrk="1" hangingPunct="1">
              <a:spcBef>
                <a:spcPts val="700"/>
              </a:spcBef>
              <a:spcAft>
                <a:spcPts val="0"/>
              </a:spcAft>
              <a:buClr>
                <a:srgbClr val="FF0000"/>
              </a:buClr>
              <a:buFont typeface="+mj-lt"/>
              <a:buAutoNum type="alphaLcParenR" startAt="7"/>
              <a:defRPr/>
            </a:pPr>
            <a:r>
              <a:rPr lang="en-US" sz="1900" b="1" kern="0" smtClean="0">
                <a:solidFill>
                  <a:srgbClr val="0000FF"/>
                </a:solidFill>
                <a:latin typeface="Arial" charset="0"/>
              </a:rPr>
              <a:t>Thông </a:t>
            </a:r>
            <a:r>
              <a:rPr lang="en-US" sz="1900" b="1" kern="0">
                <a:solidFill>
                  <a:srgbClr val="0000FF"/>
                </a:solidFill>
                <a:latin typeface="Arial" charset="0"/>
              </a:rPr>
              <a:t>tin xử lý vi phạm pháp luật về đấu </a:t>
            </a:r>
            <a:r>
              <a:rPr lang="en-US" sz="1900" b="1" kern="0" smtClean="0">
                <a:solidFill>
                  <a:srgbClr val="0000FF"/>
                </a:solidFill>
                <a:latin typeface="Arial" charset="0"/>
              </a:rPr>
              <a:t>thầu;</a:t>
            </a:r>
          </a:p>
          <a:p>
            <a:pPr marL="566737" indent="-457200" algn="just" eaLnBrk="1" hangingPunct="1">
              <a:spcBef>
                <a:spcPts val="700"/>
              </a:spcBef>
              <a:spcAft>
                <a:spcPts val="0"/>
              </a:spcAft>
              <a:buClr>
                <a:srgbClr val="FF0000"/>
              </a:buClr>
              <a:buFont typeface="+mj-lt"/>
              <a:buAutoNum type="alphaLcParenR" startAt="7"/>
              <a:defRPr/>
            </a:pPr>
            <a:r>
              <a:rPr lang="en-US" sz="1900" b="1" kern="0" smtClean="0">
                <a:solidFill>
                  <a:srgbClr val="0000FF"/>
                </a:solidFill>
                <a:latin typeface="Arial" charset="0"/>
              </a:rPr>
              <a:t>Văn </a:t>
            </a:r>
            <a:r>
              <a:rPr lang="en-US" sz="1900" b="1" kern="0">
                <a:solidFill>
                  <a:srgbClr val="0000FF"/>
                </a:solidFill>
                <a:latin typeface="Arial" charset="0"/>
              </a:rPr>
              <a:t>bản quy phạm pháp luật về đấu </a:t>
            </a:r>
            <a:r>
              <a:rPr lang="en-US" sz="1900" b="1" kern="0" smtClean="0">
                <a:solidFill>
                  <a:srgbClr val="0000FF"/>
                </a:solidFill>
                <a:latin typeface="Arial" charset="0"/>
              </a:rPr>
              <a:t>thầu;</a:t>
            </a:r>
          </a:p>
          <a:p>
            <a:pPr marL="566737" indent="-457200" algn="just" eaLnBrk="1" hangingPunct="1">
              <a:spcBef>
                <a:spcPts val="700"/>
              </a:spcBef>
              <a:spcAft>
                <a:spcPts val="0"/>
              </a:spcAft>
              <a:buClr>
                <a:srgbClr val="FF0000"/>
              </a:buClr>
              <a:buFont typeface="+mj-lt"/>
              <a:buAutoNum type="alphaLcParenR" startAt="7"/>
              <a:defRPr/>
            </a:pPr>
            <a:r>
              <a:rPr lang="en-US" sz="1900" b="1" kern="0" smtClean="0">
                <a:solidFill>
                  <a:srgbClr val="0000FF"/>
                </a:solidFill>
                <a:latin typeface="Arial" charset="0"/>
              </a:rPr>
              <a:t>Danh </a:t>
            </a:r>
            <a:r>
              <a:rPr lang="en-US" sz="1900" b="1" kern="0">
                <a:solidFill>
                  <a:srgbClr val="0000FF"/>
                </a:solidFill>
                <a:latin typeface="Arial" charset="0"/>
              </a:rPr>
              <a:t>mục dự án đầu tư theo hình thức </a:t>
            </a:r>
            <a:r>
              <a:rPr lang="en-US" sz="1900" b="1" kern="0" smtClean="0">
                <a:solidFill>
                  <a:srgbClr val="0000FF"/>
                </a:solidFill>
                <a:latin typeface="Arial" charset="0"/>
              </a:rPr>
              <a:t>PPP, </a:t>
            </a:r>
            <a:r>
              <a:rPr lang="en-US" sz="1900" b="1" kern="0">
                <a:solidFill>
                  <a:srgbClr val="0000FF"/>
                </a:solidFill>
                <a:latin typeface="Arial" charset="0"/>
              </a:rPr>
              <a:t>dự án có sử dụng </a:t>
            </a:r>
            <a:r>
              <a:rPr lang="en-US" sz="1900" b="1" kern="0" smtClean="0">
                <a:solidFill>
                  <a:srgbClr val="0000FF"/>
                </a:solidFill>
                <a:latin typeface="Arial" charset="0"/>
              </a:rPr>
              <a:t>đất;</a:t>
            </a:r>
          </a:p>
          <a:p>
            <a:pPr marL="566737" indent="-457200" algn="just" eaLnBrk="1" hangingPunct="1">
              <a:spcBef>
                <a:spcPts val="700"/>
              </a:spcBef>
              <a:spcAft>
                <a:spcPts val="0"/>
              </a:spcAft>
              <a:buClr>
                <a:srgbClr val="FF0000"/>
              </a:buClr>
              <a:buFont typeface="+mj-lt"/>
              <a:buAutoNum type="alphaLcParenR" startAt="11"/>
              <a:defRPr/>
            </a:pPr>
            <a:r>
              <a:rPr lang="en-US" sz="1900" b="1" kern="0" smtClean="0">
                <a:solidFill>
                  <a:srgbClr val="0000FF"/>
                </a:solidFill>
                <a:latin typeface="Arial" charset="0"/>
              </a:rPr>
              <a:t>Cơ </a:t>
            </a:r>
            <a:r>
              <a:rPr lang="en-US" sz="1900" b="1" kern="0">
                <a:solidFill>
                  <a:srgbClr val="0000FF"/>
                </a:solidFill>
                <a:latin typeface="Arial" charset="0"/>
              </a:rPr>
              <a:t>sở dữ liệu về nhà thầu, nhà đầu tư, chuyên gia đấu thầu, giảng viên đấu thầu và cơ sở đào tạo về đấu </a:t>
            </a:r>
            <a:r>
              <a:rPr lang="en-US" sz="1900" b="1" kern="0" smtClean="0">
                <a:solidFill>
                  <a:srgbClr val="0000FF"/>
                </a:solidFill>
                <a:latin typeface="Arial" charset="0"/>
              </a:rPr>
              <a:t>thầu;</a:t>
            </a:r>
          </a:p>
          <a:p>
            <a:pPr marL="566737" indent="-457200" algn="just" eaLnBrk="1" hangingPunct="1">
              <a:spcBef>
                <a:spcPts val="700"/>
              </a:spcBef>
              <a:spcAft>
                <a:spcPts val="0"/>
              </a:spcAft>
              <a:buClr>
                <a:srgbClr val="FF0000"/>
              </a:buClr>
              <a:buFont typeface="+mj-lt"/>
              <a:buAutoNum type="alphaLcParenR" startAt="11"/>
              <a:defRPr/>
            </a:pPr>
            <a:r>
              <a:rPr lang="en-US" sz="1900" b="1" kern="0" smtClean="0">
                <a:solidFill>
                  <a:srgbClr val="0000FF"/>
                </a:solidFill>
                <a:latin typeface="Arial" charset="0"/>
              </a:rPr>
              <a:t>Thông </a:t>
            </a:r>
            <a:r>
              <a:rPr lang="en-US" sz="1900" b="1" kern="0">
                <a:solidFill>
                  <a:srgbClr val="0000FF"/>
                </a:solidFill>
                <a:latin typeface="Arial" charset="0"/>
              </a:rPr>
              <a:t>tin khác có liên quan</a:t>
            </a:r>
            <a:r>
              <a:rPr lang="en-US" sz="1900" b="1" kern="0" smtClean="0">
                <a:solidFill>
                  <a:srgbClr val="0000FF"/>
                </a:solidFill>
                <a:latin typeface="Arial" charset="0"/>
              </a:rPr>
              <a:t>.</a:t>
            </a:r>
            <a:endParaRPr lang="en-US" sz="1900" b="1" kern="0">
              <a:solidFill>
                <a:srgbClr val="0000FF"/>
              </a:solidFill>
              <a:latin typeface="Arial"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688570"/>
            <a:ext cx="7351776" cy="835430"/>
          </a:xfrm>
          <a:prstGeom prst="rect">
            <a:avLst/>
          </a:prstGeom>
        </p:spPr>
      </p:pic>
    </p:spTree>
    <p:extLst>
      <p:ext uri="{BB962C8B-B14F-4D97-AF65-F5344CB8AC3E}">
        <p14:creationId xmlns:p14="http://schemas.microsoft.com/office/powerpoint/2010/main" val="8964968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64"/>
            <a:ext cx="9144000" cy="6846072"/>
          </a:xfrm>
          <a:prstGeom prst="rect">
            <a:avLst/>
          </a:prstGeom>
        </p:spPr>
      </p:pic>
    </p:spTree>
    <p:extLst>
      <p:ext uri="{BB962C8B-B14F-4D97-AF65-F5344CB8AC3E}">
        <p14:creationId xmlns:p14="http://schemas.microsoft.com/office/powerpoint/2010/main" val="24465311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17. Các trường hợp hủy thầu</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2000"/>
              </a:lnSpc>
              <a:spcBef>
                <a:spcPts val="1200"/>
              </a:spcBef>
              <a:spcAft>
                <a:spcPts val="0"/>
              </a:spcAft>
              <a:buClr>
                <a:srgbClr val="FF0000"/>
              </a:buClr>
              <a:buFont typeface="+mj-lt"/>
              <a:buAutoNum type="arabicPeriod"/>
              <a:defRPr/>
            </a:pPr>
            <a:r>
              <a:rPr lang="en-US" sz="2200" b="1" kern="0" smtClean="0">
                <a:solidFill>
                  <a:srgbClr val="0000FF"/>
                </a:solidFill>
                <a:latin typeface="Arial" charset="0"/>
              </a:rPr>
              <a:t>Tất </a:t>
            </a:r>
            <a:r>
              <a:rPr lang="en-US" sz="2200" b="1" kern="0">
                <a:solidFill>
                  <a:srgbClr val="0000FF"/>
                </a:solidFill>
                <a:latin typeface="Arial" charset="0"/>
              </a:rPr>
              <a:t>cả hồ sơ dự thầu, hồ sơ đề xuất không đáp ứng được các yêu cầu của hồ sơ mời thầu, hồ sơ yêu </a:t>
            </a:r>
            <a:r>
              <a:rPr lang="en-US" sz="2200" b="1" kern="0" smtClean="0">
                <a:solidFill>
                  <a:srgbClr val="0000FF"/>
                </a:solidFill>
                <a:latin typeface="Arial" charset="0"/>
              </a:rPr>
              <a:t>cầu.</a:t>
            </a:r>
          </a:p>
          <a:p>
            <a:pPr indent="-457200" algn="just" eaLnBrk="1" hangingPunct="1">
              <a:lnSpc>
                <a:spcPct val="112000"/>
              </a:lnSpc>
              <a:spcBef>
                <a:spcPts val="1200"/>
              </a:spcBef>
              <a:spcAft>
                <a:spcPts val="0"/>
              </a:spcAft>
              <a:buClr>
                <a:srgbClr val="FF0000"/>
              </a:buClr>
              <a:buFont typeface="+mj-lt"/>
              <a:buAutoNum type="arabicPeriod"/>
              <a:defRPr/>
            </a:pPr>
            <a:r>
              <a:rPr lang="en-US" sz="2200" b="1" kern="0" smtClean="0">
                <a:solidFill>
                  <a:srgbClr val="0000FF"/>
                </a:solidFill>
                <a:latin typeface="Arial" charset="0"/>
              </a:rPr>
              <a:t>Thay </a:t>
            </a:r>
            <a:r>
              <a:rPr lang="en-US" sz="2200" b="1" kern="0">
                <a:solidFill>
                  <a:srgbClr val="0000FF"/>
                </a:solidFill>
                <a:latin typeface="Arial" charset="0"/>
              </a:rPr>
              <a:t>đổi mục tiêu, phạm vi đầu tư đã ghi trong hồ sơ mời thầu, hồ sơ yêu </a:t>
            </a:r>
            <a:r>
              <a:rPr lang="en-US" sz="2200" b="1" kern="0" smtClean="0">
                <a:solidFill>
                  <a:srgbClr val="0000FF"/>
                </a:solidFill>
                <a:latin typeface="Arial" charset="0"/>
              </a:rPr>
              <a:t>cầu.</a:t>
            </a:r>
          </a:p>
          <a:p>
            <a:pPr indent="-457200" algn="just" eaLnBrk="1" hangingPunct="1">
              <a:lnSpc>
                <a:spcPct val="112000"/>
              </a:lnSpc>
              <a:spcBef>
                <a:spcPts val="1200"/>
              </a:spcBef>
              <a:spcAft>
                <a:spcPts val="0"/>
              </a:spcAft>
              <a:buClr>
                <a:srgbClr val="FF0000"/>
              </a:buClr>
              <a:buFont typeface="+mj-lt"/>
              <a:buAutoNum type="arabicPeriod"/>
              <a:defRPr/>
            </a:pPr>
            <a:r>
              <a:rPr lang="en-US" sz="2200" b="1" kern="0" smtClean="0">
                <a:solidFill>
                  <a:srgbClr val="0000FF"/>
                </a:solidFill>
                <a:latin typeface="Arial" charset="0"/>
              </a:rPr>
              <a:t>Hồ </a:t>
            </a:r>
            <a:r>
              <a:rPr lang="en-US" sz="2200" b="1" kern="0">
                <a:solidFill>
                  <a:srgbClr val="0000FF"/>
                </a:solidFill>
                <a:latin typeface="Arial" charset="0"/>
              </a:rPr>
              <a:t>sơ mời thầu, hồ sơ yêu cầu không tuân thủ quy định của pháp luật về đấu thầu hoặc quy định khác của pháp luật có liên quan dẫn đến nhà thầu, nhà đầu tư được lựa chọn không đáp ứng yêu cầu để thực hiện gói thầu, dự </a:t>
            </a:r>
            <a:r>
              <a:rPr lang="en-US" sz="2200" b="1" kern="0" smtClean="0">
                <a:solidFill>
                  <a:srgbClr val="0000FF"/>
                </a:solidFill>
                <a:latin typeface="Arial" charset="0"/>
              </a:rPr>
              <a:t>án.</a:t>
            </a:r>
          </a:p>
          <a:p>
            <a:pPr indent="-457200" algn="just" eaLnBrk="1" hangingPunct="1">
              <a:lnSpc>
                <a:spcPct val="112000"/>
              </a:lnSpc>
              <a:spcBef>
                <a:spcPts val="1200"/>
              </a:spcBef>
              <a:spcAft>
                <a:spcPts val="0"/>
              </a:spcAft>
              <a:buClr>
                <a:srgbClr val="FF0000"/>
              </a:buClr>
              <a:buFont typeface="+mj-lt"/>
              <a:buAutoNum type="arabicPeriod"/>
              <a:defRPr/>
            </a:pPr>
            <a:r>
              <a:rPr lang="en-US" sz="2200" b="1" kern="0" smtClean="0">
                <a:solidFill>
                  <a:srgbClr val="0000FF"/>
                </a:solidFill>
                <a:latin typeface="Arial" charset="0"/>
              </a:rPr>
              <a:t>Có </a:t>
            </a:r>
            <a:r>
              <a:rPr lang="en-US" sz="2200" b="1" kern="0">
                <a:solidFill>
                  <a:srgbClr val="0000FF"/>
                </a:solidFill>
                <a:latin typeface="Arial" charset="0"/>
              </a:rPr>
              <a:t>bằng chứng về việc đưa, nhận, môi giới hối lộ, thông thầu, gian lận, lợi dụng chức vụ, quyền hạn để can thiệp trái pháp luật vào hoạt động đấu thầu dẫn đến làm sai lệch kết quả lựa chọn nhà thầu, nhà đầu tư</a:t>
            </a:r>
            <a:r>
              <a:rPr lang="en-US" sz="2200" b="1" kern="0" smtClean="0">
                <a:solidFill>
                  <a:srgbClr val="0000FF"/>
                </a:solidFill>
                <a:latin typeface="Arial" charset="0"/>
              </a:rPr>
              <a:t>.</a:t>
            </a:r>
            <a:endParaRPr lang="en-US" sz="2200" b="1" kern="0">
              <a:solidFill>
                <a:srgbClr val="0000FF"/>
              </a:solidFill>
              <a:latin typeface="Arial" charset="0"/>
            </a:endParaRPr>
          </a:p>
        </p:txBody>
      </p:sp>
    </p:spTree>
    <p:extLst>
      <p:ext uri="{BB962C8B-B14F-4D97-AF65-F5344CB8AC3E}">
        <p14:creationId xmlns:p14="http://schemas.microsoft.com/office/powerpoint/2010/main" val="17077612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2" y="13648"/>
            <a:ext cx="9140588" cy="6844352"/>
          </a:xfrm>
          <a:prstGeom prst="rect">
            <a:avLst/>
          </a:prstGeom>
          <a:ln w="12700">
            <a:solidFill>
              <a:srgbClr val="FF0000"/>
            </a:solidFill>
          </a:ln>
        </p:spPr>
      </p:pic>
    </p:spTree>
    <p:extLst>
      <p:ext uri="{BB962C8B-B14F-4D97-AF65-F5344CB8AC3E}">
        <p14:creationId xmlns:p14="http://schemas.microsoft.com/office/powerpoint/2010/main" val="20077546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lnSpc>
                <a:spcPct val="105000"/>
              </a:lnSpc>
            </a:pPr>
            <a:r>
              <a:rPr lang="fr-FR" sz="2200" b="1">
                <a:solidFill>
                  <a:srgbClr val="FF0000"/>
                </a:solidFill>
                <a:latin typeface="Arial" panose="020B0604020202020204" pitchFamily="34" charset="0"/>
                <a:cs typeface="Arial" panose="020B0604020202020204" pitchFamily="34" charset="0"/>
              </a:rPr>
              <a:t>CHƯƠNG </a:t>
            </a:r>
            <a:r>
              <a:rPr lang="en-US" sz="2200" b="1" smtClean="0">
                <a:solidFill>
                  <a:srgbClr val="FF0000"/>
                </a:solidFill>
                <a:latin typeface="Arial" panose="020B0604020202020204" pitchFamily="34" charset="0"/>
                <a:cs typeface="Arial" panose="020B0604020202020204" pitchFamily="34" charset="0"/>
              </a:rPr>
              <a:t>2. HÌNH </a:t>
            </a:r>
            <a:r>
              <a:rPr lang="en-US" sz="2200" b="1">
                <a:solidFill>
                  <a:srgbClr val="FF0000"/>
                </a:solidFill>
                <a:latin typeface="Arial" panose="020B0604020202020204" pitchFamily="34" charset="0"/>
                <a:cs typeface="Arial" panose="020B0604020202020204" pitchFamily="34" charset="0"/>
              </a:rPr>
              <a:t>THỨC, PHƯƠNG THỨC LỰA CHỌN NHÀ THẦU, NHÀ ĐẦU TƯ VÀ TỔ CHỨC ĐẤU THẦU CHUYÊN NGHIỆP</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000"/>
              </a:spcBef>
              <a:spcAft>
                <a:spcPts val="0"/>
              </a:spcAft>
              <a:buClr>
                <a:srgbClr val="FF0000"/>
              </a:buClr>
              <a:buFont typeface="Wingdings" pitchFamily="2" charset="2"/>
              <a:buChar char="v"/>
              <a:defRPr/>
            </a:pPr>
            <a:r>
              <a:rPr lang="en-US" sz="2100" b="1" kern="0" smtClean="0">
                <a:solidFill>
                  <a:srgbClr val="FF0000"/>
                </a:solidFill>
                <a:latin typeface="Arial" charset="0"/>
              </a:rPr>
              <a:t>Điều </a:t>
            </a:r>
            <a:r>
              <a:rPr lang="en-US" sz="2100" b="1" kern="0">
                <a:solidFill>
                  <a:srgbClr val="FF0000"/>
                </a:solidFill>
                <a:latin typeface="Arial" charset="0"/>
              </a:rPr>
              <a:t>20. Đấu thầu rộng </a:t>
            </a:r>
            <a:r>
              <a:rPr lang="en-US" sz="2100" b="1" kern="0" smtClean="0">
                <a:solidFill>
                  <a:srgbClr val="FF0000"/>
                </a:solidFill>
                <a:latin typeface="Arial" charset="0"/>
              </a:rPr>
              <a:t>rãi</a:t>
            </a:r>
          </a:p>
          <a:p>
            <a:pPr indent="-457200" algn="just" eaLnBrk="1" hangingPunct="1">
              <a:lnSpc>
                <a:spcPct val="110000"/>
              </a:lnSpc>
              <a:spcBef>
                <a:spcPts val="1000"/>
              </a:spcBef>
              <a:spcAft>
                <a:spcPts val="0"/>
              </a:spcAft>
              <a:buClr>
                <a:srgbClr val="FF0000"/>
              </a:buClr>
              <a:buFont typeface="Wingdings" pitchFamily="2" charset="2"/>
              <a:buChar char="v"/>
              <a:defRPr/>
            </a:pPr>
            <a:endParaRPr lang="en-US" sz="2100" b="1" kern="0" smtClean="0">
              <a:solidFill>
                <a:srgbClr val="0000FF"/>
              </a:solidFill>
              <a:latin typeface="Arial" charset="0"/>
            </a:endParaRPr>
          </a:p>
          <a:p>
            <a:pPr indent="-457200" algn="just" eaLnBrk="1" hangingPunct="1">
              <a:lnSpc>
                <a:spcPct val="110000"/>
              </a:lnSpc>
              <a:spcBef>
                <a:spcPts val="1000"/>
              </a:spcBef>
              <a:spcAft>
                <a:spcPts val="0"/>
              </a:spcAft>
              <a:buClr>
                <a:srgbClr val="FF0000"/>
              </a:buClr>
              <a:buFont typeface="Wingdings" pitchFamily="2" charset="2"/>
              <a:buChar char="v"/>
              <a:defRPr/>
            </a:pPr>
            <a:endParaRPr lang="en-US" sz="2100" b="1" kern="0" smtClean="0">
              <a:solidFill>
                <a:srgbClr val="0000FF"/>
              </a:solidFill>
              <a:latin typeface="Arial" charset="0"/>
            </a:endParaRPr>
          </a:p>
          <a:p>
            <a:pPr indent="-457200" algn="just" eaLnBrk="1" hangingPunct="1">
              <a:lnSpc>
                <a:spcPct val="110000"/>
              </a:lnSpc>
              <a:spcBef>
                <a:spcPts val="1000"/>
              </a:spcBef>
              <a:spcAft>
                <a:spcPts val="0"/>
              </a:spcAft>
              <a:buClr>
                <a:srgbClr val="FF0000"/>
              </a:buClr>
              <a:buFont typeface="+mj-lt"/>
              <a:buAutoNum type="arabicPeriod"/>
              <a:defRPr/>
            </a:pPr>
            <a:r>
              <a:rPr lang="en-US" sz="2100" b="1" kern="0" smtClean="0">
                <a:solidFill>
                  <a:srgbClr val="0000FF"/>
                </a:solidFill>
                <a:latin typeface="Arial" charset="0"/>
              </a:rPr>
              <a:t>Đấu </a:t>
            </a:r>
            <a:r>
              <a:rPr lang="en-US" sz="2100" b="1" kern="0">
                <a:solidFill>
                  <a:srgbClr val="0000FF"/>
                </a:solidFill>
                <a:latin typeface="Arial" charset="0"/>
              </a:rPr>
              <a:t>thầu rộng rãi là hình thức lựa chọn nhà thầu, nhà đầu tư trong đó không hạn chế số lượng nhà thầu, nhà đầu tư tham </a:t>
            </a:r>
            <a:r>
              <a:rPr lang="en-US" sz="2100" b="1" kern="0" smtClean="0">
                <a:solidFill>
                  <a:srgbClr val="0000FF"/>
                </a:solidFill>
                <a:latin typeface="Arial" charset="0"/>
              </a:rPr>
              <a:t>dự.</a:t>
            </a:r>
          </a:p>
          <a:p>
            <a:pPr indent="-457200" algn="just" eaLnBrk="1" hangingPunct="1">
              <a:lnSpc>
                <a:spcPct val="110000"/>
              </a:lnSpc>
              <a:spcBef>
                <a:spcPts val="1000"/>
              </a:spcBef>
              <a:spcAft>
                <a:spcPts val="0"/>
              </a:spcAft>
              <a:buClr>
                <a:srgbClr val="FF0000"/>
              </a:buClr>
              <a:buFont typeface="+mj-lt"/>
              <a:buAutoNum type="arabicPeriod"/>
              <a:defRPr/>
            </a:pPr>
            <a:r>
              <a:rPr lang="en-US" sz="2100" b="1" kern="0" smtClean="0">
                <a:solidFill>
                  <a:srgbClr val="0000FF"/>
                </a:solidFill>
                <a:latin typeface="Arial" charset="0"/>
              </a:rPr>
              <a:t>Đấu </a:t>
            </a:r>
            <a:r>
              <a:rPr lang="en-US" sz="2100" b="1" kern="0">
                <a:solidFill>
                  <a:srgbClr val="0000FF"/>
                </a:solidFill>
                <a:latin typeface="Arial" charset="0"/>
              </a:rPr>
              <a:t>thầu rộng rãi được áp dụng cho các gói thầu, dự án thuộc phạm vi điều chỉnh của Luật này, trừ trường hợp quy định tại các điều 21, 22, 23, 24, 25, 26 và 27 của Luật </a:t>
            </a:r>
            <a:r>
              <a:rPr lang="en-US" sz="2100" b="1" kern="0" smtClean="0">
                <a:solidFill>
                  <a:srgbClr val="0000FF"/>
                </a:solidFill>
                <a:latin typeface="Arial" charset="0"/>
              </a:rPr>
              <a:t>này.</a:t>
            </a:r>
          </a:p>
          <a:p>
            <a:pPr marL="579438" indent="-469900" algn="just" eaLnBrk="1" hangingPunct="1">
              <a:lnSpc>
                <a:spcPct val="110000"/>
              </a:lnSpc>
              <a:spcBef>
                <a:spcPts val="1000"/>
              </a:spcBef>
              <a:spcAft>
                <a:spcPts val="0"/>
              </a:spcAft>
              <a:buClr>
                <a:srgbClr val="FF0000"/>
              </a:buClr>
              <a:buFont typeface="Wingdings" pitchFamily="2" charset="2"/>
              <a:buChar char="v"/>
              <a:defRPr/>
            </a:pPr>
            <a:r>
              <a:rPr lang="en-US" sz="2100" b="1" kern="0" smtClean="0">
                <a:solidFill>
                  <a:srgbClr val="FF0000"/>
                </a:solidFill>
                <a:latin typeface="Arial" charset="0"/>
              </a:rPr>
              <a:t>Điều </a:t>
            </a:r>
            <a:r>
              <a:rPr lang="en-US" sz="2100" b="1" kern="0">
                <a:solidFill>
                  <a:srgbClr val="FF0000"/>
                </a:solidFill>
                <a:latin typeface="Arial" charset="0"/>
              </a:rPr>
              <a:t>21. Đấu thầu hạn </a:t>
            </a:r>
            <a:r>
              <a:rPr lang="en-US" sz="2100" b="1" kern="0" smtClean="0">
                <a:solidFill>
                  <a:srgbClr val="FF0000"/>
                </a:solidFill>
                <a:latin typeface="Arial" charset="0"/>
              </a:rPr>
              <a:t>chế</a:t>
            </a:r>
          </a:p>
          <a:p>
            <a:pPr marL="577850" indent="0" algn="just" eaLnBrk="1" hangingPunct="1">
              <a:lnSpc>
                <a:spcPct val="110000"/>
              </a:lnSpc>
              <a:spcBef>
                <a:spcPts val="1000"/>
              </a:spcBef>
              <a:spcAft>
                <a:spcPts val="0"/>
              </a:spcAft>
              <a:buClr>
                <a:srgbClr val="FF0000"/>
              </a:buClr>
              <a:buNone/>
              <a:defRPr/>
            </a:pPr>
            <a:r>
              <a:rPr lang="en-US" sz="2100" b="1" kern="0" smtClean="0">
                <a:solidFill>
                  <a:srgbClr val="0000FF"/>
                </a:solidFill>
                <a:latin typeface="Arial" charset="0"/>
              </a:rPr>
              <a:t>Đấu </a:t>
            </a:r>
            <a:r>
              <a:rPr lang="en-US" sz="2100" b="1" kern="0">
                <a:solidFill>
                  <a:srgbClr val="0000FF"/>
                </a:solidFill>
                <a:latin typeface="Arial" charset="0"/>
              </a:rPr>
              <a:t>thầu hạn chế được áp dụng trong trường hợp gói thầu có yêu cầu cao về kỹ thuật hoặc kỹ thuật có tính đặc thù mà chỉ có một số nhà thầu đáp ứng yêu cầu của gói thầu</a:t>
            </a:r>
            <a:r>
              <a:rPr lang="en-US" sz="2100" b="1" kern="0" smtClean="0">
                <a:solidFill>
                  <a:srgbClr val="0000FF"/>
                </a:solidFill>
                <a:latin typeface="Arial" charset="0"/>
              </a:rPr>
              <a:t>.</a:t>
            </a:r>
            <a:endParaRPr lang="en-US" sz="2100" b="1" kern="0">
              <a:solidFill>
                <a:srgbClr val="0000FF"/>
              </a:solidFill>
              <a:latin typeface="Arial"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755371"/>
            <a:ext cx="7351776" cy="835429"/>
          </a:xfrm>
          <a:prstGeom prst="rect">
            <a:avLst/>
          </a:prstGeom>
        </p:spPr>
      </p:pic>
    </p:spTree>
    <p:extLst>
      <p:ext uri="{BB962C8B-B14F-4D97-AF65-F5344CB8AC3E}">
        <p14:creationId xmlns:p14="http://schemas.microsoft.com/office/powerpoint/2010/main" val="7377638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22. Chỉ định </a:t>
            </a:r>
            <a:r>
              <a:rPr lang="en-US" sz="2600" b="1" smtClean="0">
                <a:solidFill>
                  <a:srgbClr val="FF0000"/>
                </a:solidFill>
                <a:latin typeface="Arial" panose="020B0604020202020204" pitchFamily="34" charset="0"/>
                <a:cs typeface="Arial" panose="020B0604020202020204" pitchFamily="34" charset="0"/>
              </a:rPr>
              <a:t>thầu</a:t>
            </a:r>
            <a:br>
              <a:rPr lang="en-US" sz="2600" b="1" smtClean="0">
                <a:solidFill>
                  <a:srgbClr val="FF0000"/>
                </a:solidFill>
                <a:latin typeface="Arial" panose="020B0604020202020204" pitchFamily="34" charset="0"/>
                <a:cs typeface="Arial" panose="020B0604020202020204" pitchFamily="34" charset="0"/>
              </a:rPr>
            </a:br>
            <a:endParaRPr lang="fr-FR"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000"/>
              </a:spcBef>
              <a:spcAft>
                <a:spcPts val="0"/>
              </a:spcAft>
              <a:buClr>
                <a:srgbClr val="FF0000"/>
              </a:buClr>
              <a:buFont typeface="+mj-lt"/>
              <a:buAutoNum type="arabicPeriod" startAt="4"/>
              <a:defRPr/>
            </a:pPr>
            <a:endParaRPr lang="fr-FR" sz="1900" b="1" kern="0" smtClean="0">
              <a:solidFill>
                <a:srgbClr val="0000FF"/>
              </a:solidFill>
              <a:latin typeface="Arial" charset="0"/>
            </a:endParaRPr>
          </a:p>
          <a:p>
            <a:pPr indent="-457200" algn="just" eaLnBrk="1" hangingPunct="1">
              <a:lnSpc>
                <a:spcPct val="114000"/>
              </a:lnSpc>
              <a:spcBef>
                <a:spcPts val="1000"/>
              </a:spcBef>
              <a:spcAft>
                <a:spcPts val="0"/>
              </a:spcAft>
              <a:buClr>
                <a:srgbClr val="FF0000"/>
              </a:buClr>
              <a:buFont typeface="+mj-lt"/>
              <a:buAutoNum type="arabicPeriod"/>
              <a:defRPr/>
            </a:pPr>
            <a:r>
              <a:rPr lang="en-US" sz="2100" b="1" kern="0" smtClean="0">
                <a:solidFill>
                  <a:srgbClr val="0000FF"/>
                </a:solidFill>
                <a:latin typeface="Arial" charset="0"/>
              </a:rPr>
              <a:t>Chỉ </a:t>
            </a:r>
            <a:r>
              <a:rPr lang="en-US" sz="2100" b="1" kern="0">
                <a:solidFill>
                  <a:srgbClr val="0000FF"/>
                </a:solidFill>
                <a:latin typeface="Arial" charset="0"/>
              </a:rPr>
              <a:t>định thầu </a:t>
            </a:r>
            <a:r>
              <a:rPr lang="en-US" sz="2100" b="1" kern="0">
                <a:solidFill>
                  <a:srgbClr val="FF0066"/>
                </a:solidFill>
                <a:latin typeface="Arial" charset="0"/>
              </a:rPr>
              <a:t>đối với nhà thầu</a:t>
            </a:r>
            <a:r>
              <a:rPr lang="en-US" sz="2100" b="1" kern="0">
                <a:solidFill>
                  <a:srgbClr val="0000FF"/>
                </a:solidFill>
                <a:latin typeface="Arial" charset="0"/>
              </a:rPr>
              <a:t> được áp dụng trong các trường hợp sau </a:t>
            </a:r>
            <a:r>
              <a:rPr lang="en-US" sz="2100" b="1" kern="0" smtClean="0">
                <a:solidFill>
                  <a:srgbClr val="0000FF"/>
                </a:solidFill>
                <a:latin typeface="Arial" charset="0"/>
              </a:rPr>
              <a:t>đây:</a:t>
            </a:r>
          </a:p>
          <a:p>
            <a:pPr indent="-457200" algn="just" eaLnBrk="1" hangingPunct="1">
              <a:lnSpc>
                <a:spcPct val="114000"/>
              </a:lnSpc>
              <a:spcBef>
                <a:spcPts val="1000"/>
              </a:spcBef>
              <a:spcAft>
                <a:spcPts val="0"/>
              </a:spcAft>
              <a:buClr>
                <a:srgbClr val="FF0000"/>
              </a:buClr>
              <a:buFont typeface="+mj-lt"/>
              <a:buAutoNum type="alphaLcParenR"/>
              <a:defRPr/>
            </a:pPr>
            <a:r>
              <a:rPr lang="en-US" sz="2100" b="1" kern="0" smtClean="0">
                <a:solidFill>
                  <a:srgbClr val="0000FF"/>
                </a:solidFill>
                <a:latin typeface="Arial" charset="0"/>
              </a:rPr>
              <a:t>Gói </a:t>
            </a:r>
            <a:r>
              <a:rPr lang="en-US" sz="2100" b="1" kern="0">
                <a:solidFill>
                  <a:srgbClr val="0000FF"/>
                </a:solidFill>
                <a:latin typeface="Arial" charset="0"/>
              </a:rPr>
              <a:t>thầu cần thực hiện để khắc phục ngay hoặc để xử lý kịp thời hậu quả gây ra do sự cố bất khả kháng; gói thầu cần thực hiện để bảo đảm bí mật nhà nước; gói thầu cần triển khai ngay để tránh gây nguy hại trực tiếp đến tính mạng, sức khỏe và tài sản của cộng đồng dân cư trên địa bàn hoặc để không ảnh hưởng nghiêm trọng đến công trình liền kề; gói thầu mua thuốc, hóa chất, vật tư, thiết bị y tế để triển khai công tác phòng, chống dịch bệnh trong trường hợp cấp </a:t>
            </a:r>
            <a:r>
              <a:rPr lang="en-US" sz="2100" b="1" kern="0" smtClean="0">
                <a:solidFill>
                  <a:srgbClr val="0000FF"/>
                </a:solidFill>
                <a:latin typeface="Arial" charset="0"/>
              </a:rPr>
              <a:t>bách;</a:t>
            </a:r>
          </a:p>
          <a:p>
            <a:pPr indent="-457200" algn="just" eaLnBrk="1" hangingPunct="1">
              <a:lnSpc>
                <a:spcPct val="114000"/>
              </a:lnSpc>
              <a:spcBef>
                <a:spcPts val="1000"/>
              </a:spcBef>
              <a:spcAft>
                <a:spcPts val="0"/>
              </a:spcAft>
              <a:buClr>
                <a:srgbClr val="FF0000"/>
              </a:buClr>
              <a:buFont typeface="+mj-lt"/>
              <a:buAutoNum type="alphaLcParenR"/>
              <a:defRPr/>
            </a:pPr>
            <a:r>
              <a:rPr lang="en-US" sz="2100" b="1" kern="0" smtClean="0">
                <a:solidFill>
                  <a:srgbClr val="0000FF"/>
                </a:solidFill>
                <a:latin typeface="Arial" charset="0"/>
              </a:rPr>
              <a:t>Gói </a:t>
            </a:r>
            <a:r>
              <a:rPr lang="en-US" sz="2100" b="1" kern="0">
                <a:solidFill>
                  <a:srgbClr val="0000FF"/>
                </a:solidFill>
                <a:latin typeface="Arial" charset="0"/>
              </a:rPr>
              <a:t>thầu cấp bách cần triển khai nhằm mục tiêu bảo vệ chủ quyền quốc gia, biên giới quốc gia, hải đảo</a:t>
            </a:r>
            <a:r>
              <a:rPr lang="en-US" sz="2100" b="1" kern="0" smtClean="0">
                <a:solidFill>
                  <a:srgbClr val="0000FF"/>
                </a:solidFill>
                <a:latin typeface="Arial" charset="0"/>
              </a:rPr>
              <a:t>;</a:t>
            </a:r>
            <a:endParaRPr lang="en-US" sz="2100" b="1" kern="0">
              <a:solidFill>
                <a:srgbClr val="0000FF"/>
              </a:solidFill>
              <a:latin typeface="Arial"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112" y="688571"/>
            <a:ext cx="7351776" cy="835429"/>
          </a:xfrm>
          <a:prstGeom prst="rect">
            <a:avLst/>
          </a:prstGeom>
        </p:spPr>
      </p:pic>
    </p:spTree>
    <p:extLst>
      <p:ext uri="{BB962C8B-B14F-4D97-AF65-F5344CB8AC3E}">
        <p14:creationId xmlns:p14="http://schemas.microsoft.com/office/powerpoint/2010/main" val="11699800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22. Chỉ định </a:t>
            </a:r>
            <a:r>
              <a:rPr lang="en-US" sz="2600" b="1" smtClean="0">
                <a:solidFill>
                  <a:srgbClr val="FF0000"/>
                </a:solidFill>
                <a:latin typeface="Arial" panose="020B0604020202020204" pitchFamily="34" charset="0"/>
                <a:cs typeface="Arial" panose="020B0604020202020204" pitchFamily="34" charset="0"/>
              </a:rPr>
              <a:t>thầu</a:t>
            </a:r>
            <a:br>
              <a:rPr lang="en-US" sz="2600" b="1" smtClean="0">
                <a:solidFill>
                  <a:srgbClr val="FF0000"/>
                </a:solidFill>
                <a:latin typeface="Arial" panose="020B0604020202020204" pitchFamily="34" charset="0"/>
                <a:cs typeface="Arial" panose="020B0604020202020204" pitchFamily="34" charset="0"/>
              </a:rPr>
            </a:br>
            <a:endParaRPr lang="fr-FR"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000"/>
              </a:spcBef>
              <a:spcAft>
                <a:spcPts val="0"/>
              </a:spcAft>
              <a:buClr>
                <a:srgbClr val="FF0000"/>
              </a:buClr>
              <a:buFont typeface="+mj-lt"/>
              <a:buAutoNum type="arabicPeriod" startAt="4"/>
              <a:defRPr/>
            </a:pPr>
            <a:endParaRPr lang="fr-FR" sz="1900" b="1" kern="0" smtClean="0">
              <a:solidFill>
                <a:srgbClr val="0000FF"/>
              </a:solidFill>
              <a:latin typeface="Arial" charset="0"/>
            </a:endParaRPr>
          </a:p>
          <a:p>
            <a:pPr indent="-457200" algn="just" eaLnBrk="1" hangingPunct="1">
              <a:lnSpc>
                <a:spcPct val="114000"/>
              </a:lnSpc>
              <a:spcBef>
                <a:spcPts val="1000"/>
              </a:spcBef>
              <a:spcAft>
                <a:spcPts val="0"/>
              </a:spcAft>
              <a:buClr>
                <a:srgbClr val="FF0000"/>
              </a:buClr>
              <a:buFont typeface="+mj-lt"/>
              <a:buAutoNum type="alphaLcParenR" startAt="3"/>
              <a:defRPr/>
            </a:pPr>
            <a:r>
              <a:rPr lang="en-US" sz="2100" b="1" kern="0" smtClean="0">
                <a:solidFill>
                  <a:srgbClr val="0000FF"/>
                </a:solidFill>
                <a:latin typeface="Arial" charset="0"/>
              </a:rPr>
              <a:t>Gói </a:t>
            </a:r>
            <a:r>
              <a:rPr lang="en-US" sz="2100" b="1" kern="0">
                <a:solidFill>
                  <a:srgbClr val="0000FF"/>
                </a:solidFill>
                <a:latin typeface="Arial" charset="0"/>
              </a:rPr>
              <a:t>thầu cung cấp dịch vụ tư vấn, dịch vụ phi tư vấn, mua sắm hàng hóa phải mua từ nhà thầu đã thực hiện trước đó </a:t>
            </a:r>
            <a:r>
              <a:rPr lang="en-US" sz="2100" b="1" kern="0">
                <a:solidFill>
                  <a:srgbClr val="FF0066"/>
                </a:solidFill>
                <a:latin typeface="Arial" charset="0"/>
              </a:rPr>
              <a:t>do phải bảo đảm tính tương thích về công nghệ, bản quyền mà không thể mua được từ nhà thầu khác;</a:t>
            </a:r>
            <a:r>
              <a:rPr lang="en-US" sz="2100" b="1" kern="0">
                <a:solidFill>
                  <a:srgbClr val="0000FF"/>
                </a:solidFill>
                <a:latin typeface="Arial" charset="0"/>
              </a:rPr>
              <a:t> gói thầu có tính chất nghiên cứu, thử nghiệm; mua bản quyền sở hữu trí </a:t>
            </a:r>
            <a:r>
              <a:rPr lang="en-US" sz="2100" b="1" kern="0" smtClean="0">
                <a:solidFill>
                  <a:srgbClr val="0000FF"/>
                </a:solidFill>
                <a:latin typeface="Arial" charset="0"/>
              </a:rPr>
              <a:t>tuệ;</a:t>
            </a:r>
          </a:p>
          <a:p>
            <a:pPr indent="-457200" algn="just" eaLnBrk="1" hangingPunct="1">
              <a:lnSpc>
                <a:spcPct val="114000"/>
              </a:lnSpc>
              <a:spcBef>
                <a:spcPts val="1000"/>
              </a:spcBef>
              <a:spcAft>
                <a:spcPts val="0"/>
              </a:spcAft>
              <a:buClr>
                <a:srgbClr val="FF0000"/>
              </a:buClr>
              <a:buFont typeface="+mj-lt"/>
              <a:buAutoNum type="alphaLcParenR" startAt="3"/>
              <a:defRPr/>
            </a:pPr>
            <a:r>
              <a:rPr lang="en-US" sz="2100" b="1" kern="0" smtClean="0">
                <a:solidFill>
                  <a:srgbClr val="0000FF"/>
                </a:solidFill>
                <a:latin typeface="Arial" charset="0"/>
              </a:rPr>
              <a:t>Gói </a:t>
            </a:r>
            <a:r>
              <a:rPr lang="en-US" sz="2100" b="1" kern="0">
                <a:solidFill>
                  <a:srgbClr val="0000FF"/>
                </a:solidFill>
                <a:latin typeface="Arial" charset="0"/>
              </a:rPr>
              <a:t>thầu cung cấp dịch vụ tư vấn lập báo cáo nghiên cứu khả thi, thiết kế xây dựng được chỉ định cho tác giả của thiết kế kiến trúc công trình trúng tuyển hoặc được tuyển chọn khi tác giả có đủ điều kiện năng lực theo quy định; gói thầu thi công xây dựng tượng đài, phù điêu, tranh hoành tráng, tác phẩm nghệ thuật gắn với quyền tác giả từ khâu sáng tác đến thi công công trình;</a:t>
            </a:r>
          </a:p>
          <a:p>
            <a:pPr indent="-457200" algn="just" eaLnBrk="1" hangingPunct="1">
              <a:lnSpc>
                <a:spcPct val="114000"/>
              </a:lnSpc>
              <a:spcBef>
                <a:spcPts val="1000"/>
              </a:spcBef>
              <a:spcAft>
                <a:spcPts val="0"/>
              </a:spcAft>
              <a:buClr>
                <a:srgbClr val="FF0000"/>
              </a:buClr>
              <a:buFont typeface="+mj-lt"/>
              <a:buAutoNum type="alphaLcParenR" startAt="3"/>
              <a:defRPr/>
            </a:pPr>
            <a:endParaRPr lang="en-US" sz="2100" b="1" kern="0">
              <a:solidFill>
                <a:srgbClr val="0000FF"/>
              </a:solidFill>
              <a:latin typeface="Arial"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112" y="688571"/>
            <a:ext cx="7351776" cy="835429"/>
          </a:xfrm>
          <a:prstGeom prst="rect">
            <a:avLst/>
          </a:prstGeom>
        </p:spPr>
      </p:pic>
    </p:spTree>
    <p:extLst>
      <p:ext uri="{BB962C8B-B14F-4D97-AF65-F5344CB8AC3E}">
        <p14:creationId xmlns:p14="http://schemas.microsoft.com/office/powerpoint/2010/main" val="35813856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22. Chỉ định </a:t>
            </a:r>
            <a:r>
              <a:rPr lang="en-US" sz="2600" b="1" smtClean="0">
                <a:solidFill>
                  <a:srgbClr val="FF0000"/>
                </a:solidFill>
                <a:latin typeface="Arial" panose="020B0604020202020204" pitchFamily="34" charset="0"/>
                <a:cs typeface="Arial" panose="020B0604020202020204" pitchFamily="34" charset="0"/>
              </a:rPr>
              <a:t>thầu</a:t>
            </a:r>
            <a:br>
              <a:rPr lang="en-US" sz="2600" b="1" smtClean="0">
                <a:solidFill>
                  <a:srgbClr val="FF0000"/>
                </a:solidFill>
                <a:latin typeface="Arial" panose="020B0604020202020204" pitchFamily="34" charset="0"/>
                <a:cs typeface="Arial" panose="020B0604020202020204" pitchFamily="34" charset="0"/>
              </a:rPr>
            </a:br>
            <a:endParaRPr lang="fr-FR"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000"/>
              </a:spcBef>
              <a:spcAft>
                <a:spcPts val="0"/>
              </a:spcAft>
              <a:buClr>
                <a:srgbClr val="FF0000"/>
              </a:buClr>
              <a:buFont typeface="+mj-lt"/>
              <a:buAutoNum type="arabicPeriod" startAt="4"/>
              <a:defRPr/>
            </a:pPr>
            <a:endParaRPr lang="fr-FR" sz="1900" b="1" kern="0" smtClean="0">
              <a:solidFill>
                <a:srgbClr val="0000FF"/>
              </a:solidFill>
              <a:latin typeface="Arial" charset="0"/>
            </a:endParaRPr>
          </a:p>
          <a:p>
            <a:pPr marL="577850" indent="-468313" algn="just" eaLnBrk="1" hangingPunct="1">
              <a:lnSpc>
                <a:spcPct val="114000"/>
              </a:lnSpc>
              <a:spcBef>
                <a:spcPts val="1000"/>
              </a:spcBef>
              <a:spcAft>
                <a:spcPts val="0"/>
              </a:spcAft>
              <a:buClr>
                <a:srgbClr val="FF0000"/>
              </a:buClr>
              <a:buNone/>
              <a:defRPr/>
            </a:pPr>
            <a:r>
              <a:rPr lang="en-US" sz="2100" b="1" kern="0" smtClean="0">
                <a:solidFill>
                  <a:srgbClr val="FF0000"/>
                </a:solidFill>
                <a:latin typeface="Arial" charset="0"/>
              </a:rPr>
              <a:t>đ</a:t>
            </a:r>
            <a:r>
              <a:rPr lang="en-US" sz="2100" b="1" kern="0">
                <a:solidFill>
                  <a:srgbClr val="FF0000"/>
                </a:solidFill>
                <a:latin typeface="Arial" charset="0"/>
              </a:rPr>
              <a:t>) </a:t>
            </a:r>
            <a:r>
              <a:rPr lang="en-US" sz="2100" b="1" kern="0" smtClean="0">
                <a:solidFill>
                  <a:srgbClr val="FF0000"/>
                </a:solidFill>
                <a:latin typeface="Arial" charset="0"/>
              </a:rPr>
              <a:t> </a:t>
            </a:r>
            <a:r>
              <a:rPr lang="en-US" sz="2100" b="1" kern="0" smtClean="0">
                <a:solidFill>
                  <a:srgbClr val="0000FF"/>
                </a:solidFill>
                <a:latin typeface="Arial" charset="0"/>
              </a:rPr>
              <a:t>Gói </a:t>
            </a:r>
            <a:r>
              <a:rPr lang="en-US" sz="2100" b="1" kern="0">
                <a:solidFill>
                  <a:srgbClr val="0000FF"/>
                </a:solidFill>
                <a:latin typeface="Arial" charset="0"/>
              </a:rPr>
              <a:t>thầu di dời các công trình hạ tầng kỹ thuật do một đơn vị chuyên ngành trực tiếp quản lý để phục vụ công tác giải phóng mặt bằng; gói thầu rà phá bom, mìn, vật nổ để chuẩn bị mặt bằng thi công xây dựng công </a:t>
            </a:r>
            <a:r>
              <a:rPr lang="en-US" sz="2100" b="1" kern="0" smtClean="0">
                <a:solidFill>
                  <a:srgbClr val="0000FF"/>
                </a:solidFill>
                <a:latin typeface="Arial" charset="0"/>
              </a:rPr>
              <a:t>trình;</a:t>
            </a:r>
          </a:p>
          <a:p>
            <a:pPr indent="-457200" algn="just" eaLnBrk="1" hangingPunct="1">
              <a:lnSpc>
                <a:spcPct val="114000"/>
              </a:lnSpc>
              <a:spcBef>
                <a:spcPts val="1000"/>
              </a:spcBef>
              <a:spcAft>
                <a:spcPts val="0"/>
              </a:spcAft>
              <a:buClr>
                <a:srgbClr val="FF0000"/>
              </a:buClr>
              <a:buFont typeface="+mj-lt"/>
              <a:buAutoNum type="alphaLcParenR" startAt="5"/>
              <a:defRPr/>
            </a:pPr>
            <a:r>
              <a:rPr lang="en-US" sz="2100" b="1" kern="0" smtClean="0">
                <a:solidFill>
                  <a:srgbClr val="0000FF"/>
                </a:solidFill>
                <a:latin typeface="Arial" charset="0"/>
              </a:rPr>
              <a:t>Gói </a:t>
            </a:r>
            <a:r>
              <a:rPr lang="en-US" sz="2100" b="1" kern="0">
                <a:solidFill>
                  <a:srgbClr val="0000FF"/>
                </a:solidFill>
                <a:latin typeface="Arial" charset="0"/>
              </a:rPr>
              <a:t>thầu cung cấp sản phẩm, dịch vụ công, gói thầu có giá gói thầu trong hạn mức được áp dụng chỉ định thầu theo quy định của Chính phủ phù hợp với điều kiện kinh tế - xã hội trong từng thời kỳ</a:t>
            </a:r>
            <a:r>
              <a:rPr lang="en-US" sz="2100" b="1" kern="0" smtClean="0">
                <a:solidFill>
                  <a:srgbClr val="0000FF"/>
                </a:solidFill>
                <a:latin typeface="Arial" charset="0"/>
              </a:rPr>
              <a:t>.</a:t>
            </a:r>
          </a:p>
          <a:p>
            <a:pPr indent="-457200" algn="just" eaLnBrk="1" hangingPunct="1">
              <a:lnSpc>
                <a:spcPct val="114000"/>
              </a:lnSpc>
              <a:spcBef>
                <a:spcPts val="1000"/>
              </a:spcBef>
              <a:spcAft>
                <a:spcPts val="0"/>
              </a:spcAft>
              <a:buClr>
                <a:srgbClr val="FF0000"/>
              </a:buClr>
              <a:buFont typeface="+mj-lt"/>
              <a:buAutoNum type="alphaLcParenR" startAt="5"/>
              <a:defRPr/>
            </a:pPr>
            <a:endParaRPr lang="en-US" sz="2100" b="1" kern="0">
              <a:solidFill>
                <a:srgbClr val="0000FF"/>
              </a:solidFill>
              <a:latin typeface="Arial" charset="0"/>
            </a:endParaRPr>
          </a:p>
          <a:p>
            <a:pPr indent="-457200" algn="just" eaLnBrk="1" hangingPunct="1">
              <a:lnSpc>
                <a:spcPct val="114000"/>
              </a:lnSpc>
              <a:spcBef>
                <a:spcPts val="1000"/>
              </a:spcBef>
              <a:spcAft>
                <a:spcPts val="0"/>
              </a:spcAft>
              <a:buClr>
                <a:srgbClr val="FF0000"/>
              </a:buClr>
              <a:buFont typeface="+mj-lt"/>
              <a:buAutoNum type="alphaLcParenR" startAt="5"/>
              <a:defRPr/>
            </a:pPr>
            <a:endParaRPr lang="en-US" sz="2100" b="1" kern="0">
              <a:solidFill>
                <a:srgbClr val="0000FF"/>
              </a:solidFill>
              <a:latin typeface="Arial"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112" y="688571"/>
            <a:ext cx="7351776" cy="83542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112" y="4953000"/>
            <a:ext cx="7351776" cy="822576"/>
          </a:xfrm>
          <a:prstGeom prst="rect">
            <a:avLst/>
          </a:prstGeom>
        </p:spPr>
      </p:pic>
    </p:spTree>
    <p:extLst>
      <p:ext uri="{BB962C8B-B14F-4D97-AF65-F5344CB8AC3E}">
        <p14:creationId xmlns:p14="http://schemas.microsoft.com/office/powerpoint/2010/main" val="35306205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3700266" y="1219200"/>
            <a:ext cx="5302447" cy="5496272"/>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457200" indent="-342900" algn="just" eaLnBrk="1" hangingPunct="1">
              <a:lnSpc>
                <a:spcPct val="110000"/>
              </a:lnSpc>
              <a:spcBef>
                <a:spcPts val="800"/>
              </a:spcBef>
              <a:spcAft>
                <a:spcPts val="0"/>
              </a:spcAft>
              <a:buClr>
                <a:srgbClr val="FF0000"/>
              </a:buClr>
              <a:buFont typeface="Wingdings" panose="05000000000000000000" pitchFamily="2" charset="2"/>
              <a:buChar char="Ø"/>
              <a:defRPr/>
            </a:pPr>
            <a:r>
              <a:rPr lang="en-US" sz="2200" b="1" kern="0">
                <a:solidFill>
                  <a:srgbClr val="0000FF"/>
                </a:solidFill>
                <a:latin typeface="Arial" charset="0"/>
              </a:rPr>
              <a:t>Lu</a:t>
            </a:r>
            <a:r>
              <a:rPr lang="en-US" sz="2200" b="1" kern="0" smtClean="0">
                <a:solidFill>
                  <a:srgbClr val="0000FF"/>
                </a:solidFill>
                <a:latin typeface="Arial" charset="0"/>
              </a:rPr>
              <a:t>ật Đấu thầu số </a:t>
            </a:r>
            <a:r>
              <a:rPr lang="en-US" sz="2200" b="1" kern="0" smtClean="0">
                <a:solidFill>
                  <a:srgbClr val="FF0000"/>
                </a:solidFill>
                <a:latin typeface="Arial" charset="0"/>
              </a:rPr>
              <a:t>43/2013/QH13 </a:t>
            </a:r>
            <a:r>
              <a:rPr lang="en-US" sz="2200" b="1" kern="0" smtClean="0">
                <a:solidFill>
                  <a:srgbClr val="0000FF"/>
                </a:solidFill>
                <a:latin typeface="Arial" charset="0"/>
              </a:rPr>
              <a:t>được Quốc </a:t>
            </a:r>
            <a:r>
              <a:rPr lang="en-US" sz="2200" b="1" kern="0">
                <a:solidFill>
                  <a:srgbClr val="0000FF"/>
                </a:solidFill>
                <a:latin typeface="Arial" charset="0"/>
              </a:rPr>
              <a:t>hội khóa XIII thông qua ngày </a:t>
            </a:r>
            <a:r>
              <a:rPr lang="en-US" sz="2200" b="1" kern="0" smtClean="0">
                <a:solidFill>
                  <a:srgbClr val="FF0000"/>
                </a:solidFill>
                <a:latin typeface="Arial" charset="0"/>
              </a:rPr>
              <a:t>26/11/2013</a:t>
            </a:r>
            <a:r>
              <a:rPr lang="en-US" sz="2200" b="1" kern="0" smtClean="0">
                <a:solidFill>
                  <a:srgbClr val="0000FF"/>
                </a:solidFill>
                <a:latin typeface="Arial" charset="0"/>
              </a:rPr>
              <a:t> </a:t>
            </a:r>
            <a:r>
              <a:rPr lang="en-US" sz="2200" b="1" kern="0">
                <a:solidFill>
                  <a:srgbClr val="0000FF"/>
                </a:solidFill>
                <a:latin typeface="Arial" charset="0"/>
              </a:rPr>
              <a:t>tại Kỳ họp thứ </a:t>
            </a:r>
            <a:r>
              <a:rPr lang="en-US" sz="2200" b="1" kern="0" smtClean="0">
                <a:solidFill>
                  <a:srgbClr val="0000FF"/>
                </a:solidFill>
                <a:latin typeface="Arial" charset="0"/>
              </a:rPr>
              <a:t>6.</a:t>
            </a:r>
            <a:endParaRPr lang="en-US" sz="2200" b="1" kern="0">
              <a:solidFill>
                <a:srgbClr val="0000FF"/>
              </a:solidFill>
              <a:latin typeface="Arial" charset="0"/>
            </a:endParaRPr>
          </a:p>
          <a:p>
            <a:pPr marL="457200" indent="-342900" algn="just" eaLnBrk="1" hangingPunct="1">
              <a:lnSpc>
                <a:spcPct val="110000"/>
              </a:lnSpc>
              <a:spcBef>
                <a:spcPts val="800"/>
              </a:spcBef>
              <a:spcAft>
                <a:spcPts val="0"/>
              </a:spcAft>
              <a:buClr>
                <a:srgbClr val="FF0000"/>
              </a:buClr>
              <a:buFont typeface="Wingdings" panose="05000000000000000000" pitchFamily="2" charset="2"/>
              <a:buChar char="Ø"/>
              <a:defRPr/>
            </a:pPr>
            <a:r>
              <a:rPr lang="en-US" sz="2200" b="1" kern="0">
                <a:solidFill>
                  <a:srgbClr val="0000FF"/>
                </a:solidFill>
                <a:latin typeface="Arial" charset="0"/>
              </a:rPr>
              <a:t>Luật được Chủ tịch nước ký lệnh công bố số 20/2013/L-CTN ngày 09/12/2013.</a:t>
            </a:r>
          </a:p>
          <a:p>
            <a:pPr marL="457200" indent="-342900" algn="just" eaLnBrk="1" hangingPunct="1">
              <a:lnSpc>
                <a:spcPct val="110000"/>
              </a:lnSpc>
              <a:spcBef>
                <a:spcPts val="800"/>
              </a:spcBef>
              <a:spcAft>
                <a:spcPts val="0"/>
              </a:spcAft>
              <a:buClr>
                <a:srgbClr val="FF0000"/>
              </a:buClr>
              <a:buFont typeface="Wingdings" panose="05000000000000000000" pitchFamily="2" charset="2"/>
              <a:buChar char="Ø"/>
              <a:defRPr/>
            </a:pPr>
            <a:r>
              <a:rPr lang="en-US" sz="2200" b="1" kern="0">
                <a:solidFill>
                  <a:srgbClr val="0000FF"/>
                </a:solidFill>
                <a:latin typeface="Arial" charset="0"/>
              </a:rPr>
              <a:t>Luật có hiệu lực thi hành kể từ ngày </a:t>
            </a:r>
            <a:r>
              <a:rPr lang="en-US" sz="2200" b="1" kern="0" smtClean="0">
                <a:solidFill>
                  <a:srgbClr val="FF0000"/>
                </a:solidFill>
                <a:latin typeface="Arial" charset="0"/>
              </a:rPr>
              <a:t>01/7/2014.</a:t>
            </a:r>
          </a:p>
          <a:p>
            <a:pPr marL="457200" indent="-342900" algn="just" eaLnBrk="1" hangingPunct="1">
              <a:lnSpc>
                <a:spcPct val="110000"/>
              </a:lnSpc>
              <a:spcBef>
                <a:spcPts val="800"/>
              </a:spcBef>
              <a:spcAft>
                <a:spcPts val="0"/>
              </a:spcAft>
              <a:buClr>
                <a:srgbClr val="FF0000"/>
              </a:buClr>
              <a:buFont typeface="Wingdings" panose="05000000000000000000" pitchFamily="2" charset="2"/>
              <a:buChar char="Ø"/>
              <a:defRPr/>
            </a:pPr>
            <a:r>
              <a:rPr lang="pt-BR" sz="2200" b="1" kern="0">
                <a:solidFill>
                  <a:srgbClr val="0000FF"/>
                </a:solidFill>
                <a:latin typeface="Arial" charset="0"/>
              </a:rPr>
              <a:t>Ngày </a:t>
            </a:r>
            <a:r>
              <a:rPr lang="pt-BR" sz="2200" b="1" kern="0" smtClean="0">
                <a:solidFill>
                  <a:srgbClr val="006600"/>
                </a:solidFill>
                <a:latin typeface="Arial" charset="0"/>
              </a:rPr>
              <a:t>28/6/2017</a:t>
            </a:r>
            <a:r>
              <a:rPr lang="pt-BR" sz="2200" b="1" kern="0" smtClean="0">
                <a:solidFill>
                  <a:srgbClr val="0000FF"/>
                </a:solidFill>
                <a:latin typeface="Arial" charset="0"/>
              </a:rPr>
              <a:t>, </a:t>
            </a:r>
            <a:r>
              <a:rPr lang="pt-BR" sz="2200" b="1" kern="0">
                <a:solidFill>
                  <a:srgbClr val="0000FF"/>
                </a:solidFill>
                <a:latin typeface="Arial" charset="0"/>
              </a:rPr>
              <a:t>Văn phòng Quốc hội đã ban hành Văn bản hợp nhất số </a:t>
            </a:r>
            <a:r>
              <a:rPr lang="pt-BR" sz="2200" b="1" kern="0" smtClean="0">
                <a:solidFill>
                  <a:srgbClr val="FF0000"/>
                </a:solidFill>
                <a:latin typeface="Arial" charset="0"/>
              </a:rPr>
              <a:t>02/VBHN-VPQH</a:t>
            </a:r>
            <a:r>
              <a:rPr lang="pt-BR" sz="2200" b="1" kern="0" smtClean="0">
                <a:solidFill>
                  <a:srgbClr val="0000FF"/>
                </a:solidFill>
                <a:latin typeface="Arial" charset="0"/>
              </a:rPr>
              <a:t> </a:t>
            </a:r>
            <a:r>
              <a:rPr lang="pt-BR" sz="2200" b="1" kern="0">
                <a:solidFill>
                  <a:srgbClr val="0000FF"/>
                </a:solidFill>
                <a:latin typeface="Arial" charset="0"/>
              </a:rPr>
              <a:t>để hợp nhất </a:t>
            </a:r>
            <a:r>
              <a:rPr lang="pt-BR" sz="2200" b="1" kern="0" smtClean="0">
                <a:solidFill>
                  <a:srgbClr val="0000FF"/>
                </a:solidFill>
                <a:latin typeface="Arial" charset="0"/>
              </a:rPr>
              <a:t>Luật Đấu thầu với 02 Luật khác ban hành sau.</a:t>
            </a:r>
            <a:endParaRPr lang="vi-VN" sz="2200" b="1" kern="0">
              <a:solidFill>
                <a:srgbClr val="FF0066"/>
              </a:solidFill>
              <a:latin typeface="Arial" charset="0"/>
            </a:endParaRPr>
          </a:p>
        </p:txBody>
      </p:sp>
      <p:sp>
        <p:nvSpPr>
          <p:cNvPr id="9" name="Title 1"/>
          <p:cNvSpPr>
            <a:spLocks noGrp="1"/>
          </p:cNvSpPr>
          <p:nvPr>
            <p:ph type="title"/>
          </p:nvPr>
        </p:nvSpPr>
        <p:spPr>
          <a:xfrm>
            <a:off x="234950" y="152400"/>
            <a:ext cx="8680450" cy="762000"/>
          </a:xfrm>
        </p:spPr>
        <p:txBody>
          <a:bodyPr anchor="ctr"/>
          <a:lstStyle/>
          <a:p>
            <a:pPr algn="ctr">
              <a:lnSpc>
                <a:spcPct val="110000"/>
              </a:lnSpc>
              <a:spcBef>
                <a:spcPts val="0"/>
              </a:spcBef>
            </a:pPr>
            <a:r>
              <a:rPr lang="en-US" sz="2500" b="1">
                <a:solidFill>
                  <a:srgbClr val="FF0000"/>
                </a:solidFill>
                <a:latin typeface="Arial" panose="020B0604020202020204" pitchFamily="34" charset="0"/>
                <a:cs typeface="Arial" panose="020B0604020202020204" pitchFamily="34" charset="0"/>
              </a:rPr>
              <a:t>GIỚI THIỆU </a:t>
            </a:r>
            <a:r>
              <a:rPr lang="en-US" sz="2500" b="1" smtClean="0">
                <a:solidFill>
                  <a:srgbClr val="FF0000"/>
                </a:solidFill>
                <a:latin typeface="Arial" panose="020B0604020202020204" pitchFamily="34" charset="0"/>
                <a:cs typeface="Arial" panose="020B0604020202020204" pitchFamily="34" charset="0"/>
              </a:rPr>
              <a:t>LUẬT ĐẤU THẦU NĂM 2013</a:t>
            </a:r>
            <a:endParaRPr lang="en-US" sz="2500" b="1">
              <a:solidFill>
                <a:srgbClr val="FF0000"/>
              </a:solidFill>
              <a:latin typeface="Arial" panose="020B0604020202020204" pitchFamily="34" charset="0"/>
              <a:cs typeface="Arial" panose="020B0604020202020204" pitchFamily="34" charset="0"/>
            </a:endParaRPr>
          </a:p>
        </p:txBody>
      </p:sp>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231648" y="1299949"/>
            <a:ext cx="3502152" cy="5413248"/>
          </a:xfrm>
          <a:prstGeom prst="rect">
            <a:avLst/>
          </a:prstGeom>
          <a:ln>
            <a:solidFill>
              <a:schemeClr val="tx1"/>
            </a:solidFill>
          </a:ln>
        </p:spPr>
      </p:pic>
    </p:spTree>
    <p:extLst>
      <p:ext uri="{BB962C8B-B14F-4D97-AF65-F5344CB8AC3E}">
        <p14:creationId xmlns:p14="http://schemas.microsoft.com/office/powerpoint/2010/main" val="24656592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22. Chỉ định </a:t>
            </a:r>
            <a:r>
              <a:rPr lang="en-US" sz="2600" b="1" smtClean="0">
                <a:solidFill>
                  <a:srgbClr val="FF0000"/>
                </a:solidFill>
                <a:latin typeface="Arial" panose="020B0604020202020204" pitchFamily="34" charset="0"/>
                <a:cs typeface="Arial" panose="020B0604020202020204" pitchFamily="34" charset="0"/>
              </a:rPr>
              <a:t>thầu</a:t>
            </a:r>
            <a:br>
              <a:rPr lang="en-US" sz="2600" b="1" smtClean="0">
                <a:solidFill>
                  <a:srgbClr val="FF0000"/>
                </a:solidFill>
                <a:latin typeface="Arial" panose="020B0604020202020204" pitchFamily="34" charset="0"/>
                <a:cs typeface="Arial" panose="020B0604020202020204" pitchFamily="34" charset="0"/>
              </a:rPr>
            </a:br>
            <a:endParaRPr lang="fr-FR"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000"/>
              </a:spcBef>
              <a:spcAft>
                <a:spcPts val="0"/>
              </a:spcAft>
              <a:buClr>
                <a:srgbClr val="FF0000"/>
              </a:buClr>
              <a:buFont typeface="+mj-lt"/>
              <a:buAutoNum type="arabicPeriod" startAt="4"/>
              <a:defRPr/>
            </a:pPr>
            <a:endParaRPr lang="fr-FR" sz="2200" b="1" kern="0" smtClean="0">
              <a:solidFill>
                <a:srgbClr val="0000FF"/>
              </a:solidFill>
              <a:latin typeface="Arial" charset="0"/>
            </a:endParaRPr>
          </a:p>
          <a:p>
            <a:pPr indent="-457200" algn="just" eaLnBrk="1" hangingPunct="1">
              <a:lnSpc>
                <a:spcPct val="114000"/>
              </a:lnSpc>
              <a:spcBef>
                <a:spcPts val="1000"/>
              </a:spcBef>
              <a:spcAft>
                <a:spcPts val="0"/>
              </a:spcAft>
              <a:buClr>
                <a:srgbClr val="FF0000"/>
              </a:buClr>
              <a:buFont typeface="+mj-lt"/>
              <a:buAutoNum type="arabicPeriod" startAt="4"/>
              <a:defRPr/>
            </a:pPr>
            <a:r>
              <a:rPr lang="en-US" sz="2200" b="1" kern="0" smtClean="0">
                <a:solidFill>
                  <a:srgbClr val="0000FF"/>
                </a:solidFill>
                <a:latin typeface="Arial" charset="0"/>
              </a:rPr>
              <a:t>Chỉ </a:t>
            </a:r>
            <a:r>
              <a:rPr lang="en-US" sz="2200" b="1" kern="0">
                <a:solidFill>
                  <a:srgbClr val="0000FF"/>
                </a:solidFill>
                <a:latin typeface="Arial" charset="0"/>
              </a:rPr>
              <a:t>định thầu đối với nhà đầu tư được áp dụng trong các trường hợp sau </a:t>
            </a:r>
            <a:r>
              <a:rPr lang="en-US" sz="2200" b="1" kern="0" smtClean="0">
                <a:solidFill>
                  <a:srgbClr val="0000FF"/>
                </a:solidFill>
                <a:latin typeface="Arial" charset="0"/>
              </a:rPr>
              <a:t>đây:</a:t>
            </a:r>
          </a:p>
          <a:p>
            <a:pPr indent="-457200" algn="just" eaLnBrk="1" hangingPunct="1">
              <a:lnSpc>
                <a:spcPct val="114000"/>
              </a:lnSpc>
              <a:spcBef>
                <a:spcPts val="1000"/>
              </a:spcBef>
              <a:spcAft>
                <a:spcPts val="0"/>
              </a:spcAft>
              <a:buClr>
                <a:srgbClr val="FF0000"/>
              </a:buClr>
              <a:buFont typeface="+mj-lt"/>
              <a:buAutoNum type="arabicPeriod" startAt="4"/>
              <a:defRPr/>
            </a:pPr>
            <a:endParaRPr lang="en-US" sz="2200" b="1" kern="0" smtClean="0">
              <a:solidFill>
                <a:srgbClr val="0000FF"/>
              </a:solidFill>
              <a:latin typeface="Arial" charset="0"/>
            </a:endParaRPr>
          </a:p>
          <a:p>
            <a:pPr indent="-457200" algn="just" eaLnBrk="1" hangingPunct="1">
              <a:lnSpc>
                <a:spcPct val="114000"/>
              </a:lnSpc>
              <a:spcBef>
                <a:spcPts val="1000"/>
              </a:spcBef>
              <a:spcAft>
                <a:spcPts val="0"/>
              </a:spcAft>
              <a:buClr>
                <a:srgbClr val="FF0000"/>
              </a:buClr>
              <a:buFont typeface="+mj-lt"/>
              <a:buAutoNum type="arabicPeriod" startAt="4"/>
              <a:defRPr/>
            </a:pPr>
            <a:endParaRPr lang="en-US" sz="2200" b="1" kern="0" smtClean="0">
              <a:solidFill>
                <a:srgbClr val="0000FF"/>
              </a:solidFill>
              <a:latin typeface="Arial" charset="0"/>
            </a:endParaRPr>
          </a:p>
          <a:p>
            <a:pPr indent="-457200" algn="just" eaLnBrk="1" hangingPunct="1">
              <a:lnSpc>
                <a:spcPct val="114000"/>
              </a:lnSpc>
              <a:spcBef>
                <a:spcPts val="1000"/>
              </a:spcBef>
              <a:spcAft>
                <a:spcPts val="0"/>
              </a:spcAft>
              <a:buClr>
                <a:srgbClr val="FF0000"/>
              </a:buClr>
              <a:buFont typeface="+mj-lt"/>
              <a:buAutoNum type="alphaLcParenR"/>
              <a:defRPr/>
            </a:pPr>
            <a:r>
              <a:rPr lang="en-US" sz="2200" b="1" kern="0" smtClean="0">
                <a:solidFill>
                  <a:srgbClr val="0000FF"/>
                </a:solidFill>
                <a:latin typeface="Arial" charset="0"/>
              </a:rPr>
              <a:t>Chỉ </a:t>
            </a:r>
            <a:r>
              <a:rPr lang="en-US" sz="2200" b="1" kern="0">
                <a:solidFill>
                  <a:srgbClr val="0000FF"/>
                </a:solidFill>
                <a:latin typeface="Arial" charset="0"/>
              </a:rPr>
              <a:t>có một nhà đầu tư đăng ký thực </a:t>
            </a:r>
            <a:r>
              <a:rPr lang="en-US" sz="2200" b="1" kern="0" smtClean="0">
                <a:solidFill>
                  <a:srgbClr val="0000FF"/>
                </a:solidFill>
                <a:latin typeface="Arial" charset="0"/>
              </a:rPr>
              <a:t>hiện;</a:t>
            </a:r>
          </a:p>
          <a:p>
            <a:pPr indent="-457200" algn="just" eaLnBrk="1" hangingPunct="1">
              <a:lnSpc>
                <a:spcPct val="114000"/>
              </a:lnSpc>
              <a:spcBef>
                <a:spcPts val="1000"/>
              </a:spcBef>
              <a:spcAft>
                <a:spcPts val="0"/>
              </a:spcAft>
              <a:buClr>
                <a:srgbClr val="FF0000"/>
              </a:buClr>
              <a:buFont typeface="+mj-lt"/>
              <a:buAutoNum type="alphaLcParenR"/>
              <a:defRPr/>
            </a:pPr>
            <a:r>
              <a:rPr lang="en-US" sz="2200" b="1" kern="0" smtClean="0">
                <a:solidFill>
                  <a:srgbClr val="0000FF"/>
                </a:solidFill>
                <a:latin typeface="Arial" charset="0"/>
              </a:rPr>
              <a:t>Chỉ </a:t>
            </a:r>
            <a:r>
              <a:rPr lang="en-US" sz="2200" b="1" kern="0">
                <a:solidFill>
                  <a:srgbClr val="0000FF"/>
                </a:solidFill>
                <a:latin typeface="Arial" charset="0"/>
              </a:rPr>
              <a:t>có một nhà đầu tư có khả năng thực hiện do liên quan đến sở hữu trí tuệ, bí mật thương mại, công nghệ hoặc thu xếp </a:t>
            </a:r>
            <a:r>
              <a:rPr lang="en-US" sz="2200" b="1" kern="0" smtClean="0">
                <a:solidFill>
                  <a:srgbClr val="0000FF"/>
                </a:solidFill>
                <a:latin typeface="Arial" charset="0"/>
              </a:rPr>
              <a:t>vốn;</a:t>
            </a:r>
          </a:p>
          <a:p>
            <a:pPr indent="-457200" algn="just" eaLnBrk="1" hangingPunct="1">
              <a:lnSpc>
                <a:spcPct val="114000"/>
              </a:lnSpc>
              <a:spcBef>
                <a:spcPts val="1000"/>
              </a:spcBef>
              <a:spcAft>
                <a:spcPts val="0"/>
              </a:spcAft>
              <a:buClr>
                <a:srgbClr val="FF0000"/>
              </a:buClr>
              <a:buFont typeface="+mj-lt"/>
              <a:buAutoNum type="alphaLcParenR"/>
              <a:defRPr/>
            </a:pPr>
            <a:r>
              <a:rPr lang="en-US" sz="2200" b="1" kern="0" smtClean="0">
                <a:solidFill>
                  <a:srgbClr val="0000FF"/>
                </a:solidFill>
                <a:latin typeface="Arial" charset="0"/>
              </a:rPr>
              <a:t>Nhà </a:t>
            </a:r>
            <a:r>
              <a:rPr lang="en-US" sz="2200" b="1" kern="0">
                <a:solidFill>
                  <a:srgbClr val="0000FF"/>
                </a:solidFill>
                <a:latin typeface="Arial" charset="0"/>
              </a:rPr>
              <a:t>đầu tư đề xuất dự án đáp ứng yêu cầu thực hiện dự án khả thi và hiệu quả cao nhất theo quy định của Chính phủ</a:t>
            </a:r>
            <a:r>
              <a:rPr lang="en-US" sz="2200" b="1" kern="0" smtClean="0">
                <a:solidFill>
                  <a:srgbClr val="0000FF"/>
                </a:solidFill>
                <a:latin typeface="Arial" charset="0"/>
              </a:rPr>
              <a:t>.</a:t>
            </a:r>
            <a:endParaRPr lang="en-US" sz="2200" b="1" kern="0">
              <a:solidFill>
                <a:srgbClr val="0000FF"/>
              </a:solidFill>
              <a:latin typeface="Arial"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112" y="688571"/>
            <a:ext cx="7351776" cy="83542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112" y="2743200"/>
            <a:ext cx="7351776" cy="822576"/>
          </a:xfrm>
          <a:prstGeom prst="rect">
            <a:avLst/>
          </a:prstGeom>
        </p:spPr>
      </p:pic>
    </p:spTree>
    <p:extLst>
      <p:ext uri="{BB962C8B-B14F-4D97-AF65-F5344CB8AC3E}">
        <p14:creationId xmlns:p14="http://schemas.microsoft.com/office/powerpoint/2010/main" val="16799672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23. Chào hàng cạnh </a:t>
            </a:r>
            <a:r>
              <a:rPr lang="en-US" sz="2600" b="1" smtClean="0">
                <a:solidFill>
                  <a:srgbClr val="FF0000"/>
                </a:solidFill>
                <a:latin typeface="Arial" panose="020B0604020202020204" pitchFamily="34" charset="0"/>
                <a:cs typeface="Arial" panose="020B0604020202020204" pitchFamily="34" charset="0"/>
              </a:rPr>
              <a:t>tranh</a:t>
            </a:r>
            <a:endParaRPr lang="fr-FR"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600"/>
              </a:spcBef>
              <a:spcAft>
                <a:spcPts val="0"/>
              </a:spcAft>
              <a:buClr>
                <a:srgbClr val="FF0000"/>
              </a:buClr>
              <a:buFont typeface="+mj-lt"/>
              <a:buAutoNum type="arabicPeriod"/>
              <a:defRPr/>
            </a:pPr>
            <a:r>
              <a:rPr lang="en-US" sz="1900" b="1" kern="0" smtClean="0">
                <a:solidFill>
                  <a:srgbClr val="0000FF"/>
                </a:solidFill>
                <a:latin typeface="Arial" charset="0"/>
              </a:rPr>
              <a:t>Chào </a:t>
            </a:r>
            <a:r>
              <a:rPr lang="en-US" sz="1900" b="1" kern="0">
                <a:solidFill>
                  <a:srgbClr val="0000FF"/>
                </a:solidFill>
                <a:latin typeface="Arial" charset="0"/>
              </a:rPr>
              <a:t>hàng cạnh tranh được áp dụng đối với gói thầu có giá trị trong hạn mức theo quy định của Chính phủ và thuộc một trong các trường hợp sau </a:t>
            </a:r>
            <a:r>
              <a:rPr lang="en-US" sz="1900" b="1" kern="0" smtClean="0">
                <a:solidFill>
                  <a:srgbClr val="0000FF"/>
                </a:solidFill>
                <a:latin typeface="Arial" charset="0"/>
              </a:rPr>
              <a:t>đây:</a:t>
            </a:r>
          </a:p>
          <a:p>
            <a:pPr indent="-457200" algn="just" eaLnBrk="1" hangingPunct="1">
              <a:lnSpc>
                <a:spcPct val="105000"/>
              </a:lnSpc>
              <a:spcBef>
                <a:spcPts val="600"/>
              </a:spcBef>
              <a:spcAft>
                <a:spcPts val="0"/>
              </a:spcAft>
              <a:buClr>
                <a:srgbClr val="FF0000"/>
              </a:buClr>
              <a:buFont typeface="+mj-lt"/>
              <a:buAutoNum type="arabicPeriod"/>
              <a:defRPr/>
            </a:pPr>
            <a:endParaRPr lang="en-US" sz="1900" b="1" kern="0" smtClean="0">
              <a:solidFill>
                <a:srgbClr val="0000FF"/>
              </a:solidFill>
              <a:latin typeface="Arial" charset="0"/>
            </a:endParaRPr>
          </a:p>
          <a:p>
            <a:pPr indent="-457200" algn="just" eaLnBrk="1" hangingPunct="1">
              <a:lnSpc>
                <a:spcPct val="105000"/>
              </a:lnSpc>
              <a:spcBef>
                <a:spcPts val="600"/>
              </a:spcBef>
              <a:spcAft>
                <a:spcPts val="0"/>
              </a:spcAft>
              <a:buClr>
                <a:srgbClr val="FF0000"/>
              </a:buClr>
              <a:buFont typeface="+mj-lt"/>
              <a:buAutoNum type="arabicPeriod"/>
              <a:defRPr/>
            </a:pPr>
            <a:endParaRPr lang="en-US" sz="1900" b="1" kern="0" smtClean="0">
              <a:solidFill>
                <a:srgbClr val="0000FF"/>
              </a:solidFill>
              <a:latin typeface="Arial" charset="0"/>
            </a:endParaRPr>
          </a:p>
          <a:p>
            <a:pPr indent="-457200" algn="just" eaLnBrk="1" hangingPunct="1">
              <a:lnSpc>
                <a:spcPct val="105000"/>
              </a:lnSpc>
              <a:spcBef>
                <a:spcPts val="600"/>
              </a:spcBef>
              <a:spcAft>
                <a:spcPts val="0"/>
              </a:spcAft>
              <a:buClr>
                <a:srgbClr val="FF0000"/>
              </a:buClr>
              <a:buFont typeface="+mj-lt"/>
              <a:buAutoNum type="alphaLcParenR"/>
              <a:defRPr/>
            </a:pPr>
            <a:r>
              <a:rPr lang="en-US" sz="1900" b="1" kern="0" smtClean="0">
                <a:solidFill>
                  <a:srgbClr val="0000FF"/>
                </a:solidFill>
                <a:latin typeface="Arial" charset="0"/>
              </a:rPr>
              <a:t>Gói </a:t>
            </a:r>
            <a:r>
              <a:rPr lang="en-US" sz="1900" b="1" kern="0">
                <a:solidFill>
                  <a:srgbClr val="0000FF"/>
                </a:solidFill>
                <a:latin typeface="Arial" charset="0"/>
              </a:rPr>
              <a:t>thầu dịch vụ phi tư vấn thông dụng, đơn </a:t>
            </a:r>
            <a:r>
              <a:rPr lang="en-US" sz="1900" b="1" kern="0" smtClean="0">
                <a:solidFill>
                  <a:srgbClr val="0000FF"/>
                </a:solidFill>
                <a:latin typeface="Arial" charset="0"/>
              </a:rPr>
              <a:t>giản;</a:t>
            </a:r>
          </a:p>
          <a:p>
            <a:pPr indent="-457200" algn="just" eaLnBrk="1" hangingPunct="1">
              <a:lnSpc>
                <a:spcPct val="105000"/>
              </a:lnSpc>
              <a:spcBef>
                <a:spcPts val="600"/>
              </a:spcBef>
              <a:spcAft>
                <a:spcPts val="0"/>
              </a:spcAft>
              <a:buClr>
                <a:srgbClr val="FF0000"/>
              </a:buClr>
              <a:buFont typeface="+mj-lt"/>
              <a:buAutoNum type="alphaLcParenR"/>
              <a:defRPr/>
            </a:pPr>
            <a:r>
              <a:rPr lang="en-US" sz="1900" b="1" kern="0" smtClean="0">
                <a:solidFill>
                  <a:srgbClr val="0000FF"/>
                </a:solidFill>
                <a:latin typeface="Arial" charset="0"/>
              </a:rPr>
              <a:t>Gói </a:t>
            </a:r>
            <a:r>
              <a:rPr lang="en-US" sz="1900" b="1" kern="0">
                <a:solidFill>
                  <a:srgbClr val="0000FF"/>
                </a:solidFill>
                <a:latin typeface="Arial" charset="0"/>
              </a:rPr>
              <a:t>thầu mua sắm hàng hóa thông dụng, sẵn có trên thị trường với đặc tính kỹ thuật được tiêu chuẩn hóa và tương đương nhau về chất </a:t>
            </a:r>
            <a:r>
              <a:rPr lang="en-US" sz="1900" b="1" kern="0" smtClean="0">
                <a:solidFill>
                  <a:srgbClr val="0000FF"/>
                </a:solidFill>
                <a:latin typeface="Arial" charset="0"/>
              </a:rPr>
              <a:t>lượng;</a:t>
            </a:r>
          </a:p>
          <a:p>
            <a:pPr indent="-457200" algn="just" eaLnBrk="1" hangingPunct="1">
              <a:lnSpc>
                <a:spcPct val="105000"/>
              </a:lnSpc>
              <a:spcBef>
                <a:spcPts val="600"/>
              </a:spcBef>
              <a:spcAft>
                <a:spcPts val="0"/>
              </a:spcAft>
              <a:buClr>
                <a:srgbClr val="FF0000"/>
              </a:buClr>
              <a:buFont typeface="+mj-lt"/>
              <a:buAutoNum type="alphaLcParenR"/>
              <a:defRPr/>
            </a:pPr>
            <a:r>
              <a:rPr lang="en-US" sz="1900" b="1" kern="0" smtClean="0">
                <a:solidFill>
                  <a:srgbClr val="0000FF"/>
                </a:solidFill>
                <a:latin typeface="Arial" charset="0"/>
              </a:rPr>
              <a:t>Gói </a:t>
            </a:r>
            <a:r>
              <a:rPr lang="en-US" sz="1900" b="1" kern="0">
                <a:solidFill>
                  <a:srgbClr val="0000FF"/>
                </a:solidFill>
                <a:latin typeface="Arial" charset="0"/>
              </a:rPr>
              <a:t>thầu xây lắp công trình đơn giản đã có thiết kế bản vẽ thi công được phê </a:t>
            </a:r>
            <a:r>
              <a:rPr lang="en-US" sz="1900" b="1" kern="0" smtClean="0">
                <a:solidFill>
                  <a:srgbClr val="0000FF"/>
                </a:solidFill>
                <a:latin typeface="Arial" charset="0"/>
              </a:rPr>
              <a:t>duyệt.</a:t>
            </a:r>
          </a:p>
          <a:p>
            <a:pPr indent="-457200" algn="just" eaLnBrk="1" hangingPunct="1">
              <a:lnSpc>
                <a:spcPct val="105000"/>
              </a:lnSpc>
              <a:spcBef>
                <a:spcPts val="600"/>
              </a:spcBef>
              <a:spcAft>
                <a:spcPts val="0"/>
              </a:spcAft>
              <a:buClr>
                <a:srgbClr val="FF0000"/>
              </a:buClr>
              <a:buFont typeface="+mj-lt"/>
              <a:buAutoNum type="arabicPeriod" startAt="2"/>
              <a:defRPr/>
            </a:pPr>
            <a:r>
              <a:rPr lang="en-US" sz="1900" b="1" kern="0" smtClean="0">
                <a:solidFill>
                  <a:srgbClr val="0000FF"/>
                </a:solidFill>
                <a:latin typeface="Arial" charset="0"/>
              </a:rPr>
              <a:t>Chào </a:t>
            </a:r>
            <a:r>
              <a:rPr lang="en-US" sz="1900" b="1" kern="0">
                <a:solidFill>
                  <a:srgbClr val="0000FF"/>
                </a:solidFill>
                <a:latin typeface="Arial" charset="0"/>
              </a:rPr>
              <a:t>hàng cạnh tranh được thực hiện khi đáp ứng đủ các điều kiện sau </a:t>
            </a:r>
            <a:r>
              <a:rPr lang="en-US" sz="1900" b="1" kern="0" smtClean="0">
                <a:solidFill>
                  <a:srgbClr val="0000FF"/>
                </a:solidFill>
                <a:latin typeface="Arial" charset="0"/>
              </a:rPr>
              <a:t>đây:</a:t>
            </a:r>
          </a:p>
          <a:p>
            <a:pPr indent="-457200" algn="just" eaLnBrk="1" hangingPunct="1">
              <a:lnSpc>
                <a:spcPct val="105000"/>
              </a:lnSpc>
              <a:spcBef>
                <a:spcPts val="600"/>
              </a:spcBef>
              <a:spcAft>
                <a:spcPts val="0"/>
              </a:spcAft>
              <a:buClr>
                <a:srgbClr val="FF0000"/>
              </a:buClr>
              <a:buFont typeface="+mj-lt"/>
              <a:buAutoNum type="alphaLcParenR"/>
              <a:defRPr/>
            </a:pPr>
            <a:r>
              <a:rPr lang="en-US" sz="1900" b="1" kern="0" smtClean="0">
                <a:solidFill>
                  <a:srgbClr val="0000FF"/>
                </a:solidFill>
                <a:latin typeface="Arial" charset="0"/>
              </a:rPr>
              <a:t>Có </a:t>
            </a:r>
            <a:r>
              <a:rPr lang="en-US" sz="1900" b="1" kern="0">
                <a:solidFill>
                  <a:srgbClr val="0000FF"/>
                </a:solidFill>
                <a:latin typeface="Arial" charset="0"/>
              </a:rPr>
              <a:t>kế hoạch lựa chọn nhà thầu được phê </a:t>
            </a:r>
            <a:r>
              <a:rPr lang="en-US" sz="1900" b="1" kern="0" smtClean="0">
                <a:solidFill>
                  <a:srgbClr val="0000FF"/>
                </a:solidFill>
                <a:latin typeface="Arial" charset="0"/>
              </a:rPr>
              <a:t>duyệt;</a:t>
            </a:r>
          </a:p>
          <a:p>
            <a:pPr indent="-457200" algn="just" eaLnBrk="1" hangingPunct="1">
              <a:lnSpc>
                <a:spcPct val="105000"/>
              </a:lnSpc>
              <a:spcBef>
                <a:spcPts val="600"/>
              </a:spcBef>
              <a:spcAft>
                <a:spcPts val="0"/>
              </a:spcAft>
              <a:buClr>
                <a:srgbClr val="FF0000"/>
              </a:buClr>
              <a:buFont typeface="+mj-lt"/>
              <a:buAutoNum type="alphaLcParenR"/>
              <a:defRPr/>
            </a:pPr>
            <a:r>
              <a:rPr lang="en-US" sz="1900" b="1" kern="0" smtClean="0">
                <a:solidFill>
                  <a:srgbClr val="0000FF"/>
                </a:solidFill>
                <a:latin typeface="Arial" charset="0"/>
              </a:rPr>
              <a:t>Có </a:t>
            </a:r>
            <a:r>
              <a:rPr lang="en-US" sz="1900" b="1" kern="0">
                <a:solidFill>
                  <a:srgbClr val="0000FF"/>
                </a:solidFill>
                <a:latin typeface="Arial" charset="0"/>
              </a:rPr>
              <a:t>dự toán được phê duyệt theo quy </a:t>
            </a:r>
            <a:r>
              <a:rPr lang="en-US" sz="1900" b="1" kern="0" smtClean="0">
                <a:solidFill>
                  <a:srgbClr val="0000FF"/>
                </a:solidFill>
                <a:latin typeface="Arial" charset="0"/>
              </a:rPr>
              <a:t>định;</a:t>
            </a:r>
          </a:p>
          <a:p>
            <a:pPr indent="-457200" algn="just" eaLnBrk="1" hangingPunct="1">
              <a:lnSpc>
                <a:spcPct val="105000"/>
              </a:lnSpc>
              <a:spcBef>
                <a:spcPts val="600"/>
              </a:spcBef>
              <a:spcAft>
                <a:spcPts val="0"/>
              </a:spcAft>
              <a:buClr>
                <a:srgbClr val="FF0000"/>
              </a:buClr>
              <a:buFont typeface="+mj-lt"/>
              <a:buAutoNum type="alphaLcParenR"/>
              <a:defRPr/>
            </a:pPr>
            <a:r>
              <a:rPr lang="en-US" sz="1900" b="1" kern="0" smtClean="0">
                <a:solidFill>
                  <a:srgbClr val="0000FF"/>
                </a:solidFill>
                <a:latin typeface="Arial" charset="0"/>
              </a:rPr>
              <a:t>Đã </a:t>
            </a:r>
            <a:r>
              <a:rPr lang="en-US" sz="1900" b="1" kern="0">
                <a:solidFill>
                  <a:srgbClr val="0000FF"/>
                </a:solidFill>
                <a:latin typeface="Arial" charset="0"/>
              </a:rPr>
              <a:t>được bố trí vốn theo yêu cầu tiến độ thực hiện gói thầu</a:t>
            </a:r>
            <a:r>
              <a:rPr lang="en-US" sz="1900" b="1" kern="0" smtClean="0">
                <a:solidFill>
                  <a:srgbClr val="0000FF"/>
                </a:solidFill>
                <a:latin typeface="Arial" charset="0"/>
              </a:rPr>
              <a:t>.</a:t>
            </a:r>
            <a:endParaRPr lang="en-US" sz="1900" b="1" kern="0">
              <a:solidFill>
                <a:srgbClr val="0000FF"/>
              </a:solidFill>
              <a:latin typeface="Arial"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424" y="2223448"/>
            <a:ext cx="7351776" cy="809724"/>
          </a:xfrm>
          <a:prstGeom prst="rect">
            <a:avLst/>
          </a:prstGeom>
        </p:spPr>
      </p:pic>
    </p:spTree>
    <p:extLst>
      <p:ext uri="{BB962C8B-B14F-4D97-AF65-F5344CB8AC3E}">
        <p14:creationId xmlns:p14="http://schemas.microsoft.com/office/powerpoint/2010/main" val="22964440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Wingdings" pitchFamily="2" charset="2"/>
              <a:buChar char="v"/>
              <a:defRPr/>
            </a:pPr>
            <a:r>
              <a:rPr lang="en-US" sz="2300" b="1" kern="0" smtClean="0">
                <a:solidFill>
                  <a:srgbClr val="0000FF"/>
                </a:solidFill>
                <a:latin typeface="Arial" charset="0"/>
              </a:rPr>
              <a:t>Điều 24. Mua sắm trực tiếp</a:t>
            </a:r>
          </a:p>
          <a:p>
            <a:pPr indent="-457200" algn="just" eaLnBrk="1" hangingPunct="1">
              <a:lnSpc>
                <a:spcPct val="114000"/>
              </a:lnSpc>
              <a:spcBef>
                <a:spcPts val="1200"/>
              </a:spcBef>
              <a:spcAft>
                <a:spcPts val="0"/>
              </a:spcAft>
              <a:buClr>
                <a:srgbClr val="FF0000"/>
              </a:buClr>
              <a:buFont typeface="Wingdings" pitchFamily="2" charset="2"/>
              <a:buChar char="v"/>
              <a:defRPr/>
            </a:pPr>
            <a:r>
              <a:rPr lang="en-US" sz="2300" b="1" kern="0" smtClean="0">
                <a:solidFill>
                  <a:srgbClr val="0000FF"/>
                </a:solidFill>
                <a:latin typeface="Arial" charset="0"/>
              </a:rPr>
              <a:t>Điều 25. Tự thực hiện</a:t>
            </a:r>
          </a:p>
          <a:p>
            <a:pPr indent="-457200" algn="just" eaLnBrk="1" hangingPunct="1">
              <a:lnSpc>
                <a:spcPct val="114000"/>
              </a:lnSpc>
              <a:spcBef>
                <a:spcPts val="1200"/>
              </a:spcBef>
              <a:spcAft>
                <a:spcPts val="0"/>
              </a:spcAft>
              <a:buClr>
                <a:srgbClr val="FF0000"/>
              </a:buClr>
              <a:buFont typeface="Wingdings" pitchFamily="2" charset="2"/>
              <a:buChar char="v"/>
              <a:defRPr/>
            </a:pPr>
            <a:r>
              <a:rPr lang="en-US" sz="2300" b="1" kern="0" smtClean="0">
                <a:solidFill>
                  <a:srgbClr val="0000FF"/>
                </a:solidFill>
                <a:latin typeface="Arial" charset="0"/>
              </a:rPr>
              <a:t>Điều 26. Lựa chọn nhà thầu, nhà đầu tư trong trường hợp đặc biệt</a:t>
            </a:r>
          </a:p>
          <a:p>
            <a:pPr indent="-457200" algn="just" eaLnBrk="1" hangingPunct="1">
              <a:lnSpc>
                <a:spcPct val="114000"/>
              </a:lnSpc>
              <a:spcBef>
                <a:spcPts val="1200"/>
              </a:spcBef>
              <a:spcAft>
                <a:spcPts val="0"/>
              </a:spcAft>
              <a:buClr>
                <a:srgbClr val="FF0000"/>
              </a:buClr>
              <a:buFont typeface="Wingdings" pitchFamily="2" charset="2"/>
              <a:buChar char="v"/>
              <a:defRPr/>
            </a:pPr>
            <a:r>
              <a:rPr lang="en-US" sz="2300" b="1" kern="0" smtClean="0">
                <a:solidFill>
                  <a:srgbClr val="0000FF"/>
                </a:solidFill>
                <a:latin typeface="Arial" charset="0"/>
              </a:rPr>
              <a:t>Điều 27. Tham gia thực hiện của cộng đồng</a:t>
            </a:r>
            <a:endParaRPr lang="en-US" sz="2300" b="1" kern="0">
              <a:solidFill>
                <a:srgbClr val="0000FF"/>
              </a:solidFill>
              <a:latin typeface="Arial" charset="0"/>
            </a:endParaRPr>
          </a:p>
        </p:txBody>
      </p:sp>
    </p:spTree>
    <p:extLst>
      <p:ext uri="{BB962C8B-B14F-4D97-AF65-F5344CB8AC3E}">
        <p14:creationId xmlns:p14="http://schemas.microsoft.com/office/powerpoint/2010/main" val="31317315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3150" y="0"/>
            <a:ext cx="5097700" cy="6858000"/>
          </a:xfrm>
          <a:prstGeom prst="rect">
            <a:avLst/>
          </a:prstGeom>
        </p:spPr>
      </p:pic>
    </p:spTree>
    <p:extLst>
      <p:ext uri="{BB962C8B-B14F-4D97-AF65-F5344CB8AC3E}">
        <p14:creationId xmlns:p14="http://schemas.microsoft.com/office/powerpoint/2010/main" val="35834630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en-US" sz="2600" b="1" smtClean="0">
                <a:solidFill>
                  <a:srgbClr val="FF0000"/>
                </a:solidFill>
                <a:latin typeface="Arial" panose="020B0604020202020204" pitchFamily="34" charset="0"/>
                <a:cs typeface="Arial" panose="020B0604020202020204" pitchFamily="34" charset="0"/>
              </a:rPr>
              <a:t>MỤC </a:t>
            </a:r>
            <a:r>
              <a:rPr lang="en-US" sz="2600" b="1">
                <a:solidFill>
                  <a:srgbClr val="FF0000"/>
                </a:solidFill>
                <a:latin typeface="Arial" panose="020B0604020202020204" pitchFamily="34" charset="0"/>
                <a:cs typeface="Arial" panose="020B0604020202020204" pitchFamily="34" charset="0"/>
              </a:rPr>
              <a:t>2. PHƯƠNG THỨC LỰA CHỌN </a:t>
            </a:r>
            <a:r>
              <a:rPr lang="en-US" sz="2600" b="1" smtClean="0">
                <a:solidFill>
                  <a:srgbClr val="FF0000"/>
                </a:solidFill>
                <a:latin typeface="Arial" panose="020B0604020202020204" pitchFamily="34" charset="0"/>
                <a:cs typeface="Arial" panose="020B0604020202020204" pitchFamily="34" charset="0"/>
              </a:rPr>
              <a:t/>
            </a:r>
            <a:br>
              <a:rPr lang="en-US" sz="2600" b="1" smtClean="0">
                <a:solidFill>
                  <a:srgbClr val="FF0000"/>
                </a:solidFill>
                <a:latin typeface="Arial" panose="020B0604020202020204" pitchFamily="34" charset="0"/>
                <a:cs typeface="Arial" panose="020B0604020202020204" pitchFamily="34" charset="0"/>
              </a:rPr>
            </a:br>
            <a:r>
              <a:rPr lang="en-US" sz="2600" b="1" smtClean="0">
                <a:solidFill>
                  <a:srgbClr val="FF0000"/>
                </a:solidFill>
                <a:latin typeface="Arial" panose="020B0604020202020204" pitchFamily="34" charset="0"/>
                <a:cs typeface="Arial" panose="020B0604020202020204" pitchFamily="34" charset="0"/>
              </a:rPr>
              <a:t>NHÀ </a:t>
            </a:r>
            <a:r>
              <a:rPr lang="en-US" sz="2600" b="1">
                <a:solidFill>
                  <a:srgbClr val="FF0000"/>
                </a:solidFill>
                <a:latin typeface="Arial" panose="020B0604020202020204" pitchFamily="34" charset="0"/>
                <a:cs typeface="Arial" panose="020B0604020202020204" pitchFamily="34" charset="0"/>
              </a:rPr>
              <a:t>THẦU, NHÀ ĐẦU TƯ</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000"/>
              </a:spcBef>
              <a:spcAft>
                <a:spcPts val="0"/>
              </a:spcAft>
              <a:buClr>
                <a:srgbClr val="FF0000"/>
              </a:buClr>
              <a:buFont typeface="Wingdings" pitchFamily="2" charset="2"/>
              <a:buChar char="v"/>
              <a:defRPr/>
            </a:pPr>
            <a:r>
              <a:rPr lang="en-US" sz="2000" b="1" kern="0" smtClean="0">
                <a:solidFill>
                  <a:srgbClr val="FF0066"/>
                </a:solidFill>
                <a:latin typeface="Arial" charset="0"/>
              </a:rPr>
              <a:t>Điều </a:t>
            </a:r>
            <a:r>
              <a:rPr lang="en-US" sz="2000" b="1" kern="0">
                <a:solidFill>
                  <a:srgbClr val="FF0066"/>
                </a:solidFill>
                <a:latin typeface="Arial" charset="0"/>
              </a:rPr>
              <a:t>28. Phương thức một giai đoạn một túi hồ </a:t>
            </a:r>
            <a:r>
              <a:rPr lang="en-US" sz="2000" b="1" kern="0" smtClean="0">
                <a:solidFill>
                  <a:srgbClr val="FF0066"/>
                </a:solidFill>
                <a:latin typeface="Arial" charset="0"/>
              </a:rPr>
              <a:t>sơ</a:t>
            </a:r>
          </a:p>
          <a:p>
            <a:pPr indent="-457200" algn="just" eaLnBrk="1" hangingPunct="1">
              <a:lnSpc>
                <a:spcPct val="110000"/>
              </a:lnSpc>
              <a:spcBef>
                <a:spcPts val="1000"/>
              </a:spcBef>
              <a:spcAft>
                <a:spcPts val="0"/>
              </a:spcAft>
              <a:buClr>
                <a:srgbClr val="FF0000"/>
              </a:buClr>
              <a:buFont typeface="Wingdings" pitchFamily="2" charset="2"/>
              <a:buChar char="v"/>
              <a:defRPr/>
            </a:pPr>
            <a:endParaRPr lang="en-US" sz="1700" b="1" kern="0" smtClean="0">
              <a:solidFill>
                <a:srgbClr val="FF0066"/>
              </a:solidFill>
              <a:latin typeface="Arial" charset="0"/>
            </a:endParaRPr>
          </a:p>
          <a:p>
            <a:pPr indent="-457200" algn="just" eaLnBrk="1" hangingPunct="1">
              <a:lnSpc>
                <a:spcPct val="110000"/>
              </a:lnSpc>
              <a:spcBef>
                <a:spcPts val="1000"/>
              </a:spcBef>
              <a:spcAft>
                <a:spcPts val="0"/>
              </a:spcAft>
              <a:buClr>
                <a:srgbClr val="FF0000"/>
              </a:buClr>
              <a:buFont typeface="Wingdings" pitchFamily="2" charset="2"/>
              <a:buChar char="v"/>
              <a:defRPr/>
            </a:pPr>
            <a:endParaRPr lang="en-US" sz="1700" b="1" kern="0" smtClean="0">
              <a:solidFill>
                <a:srgbClr val="FF0066"/>
              </a:solidFill>
              <a:latin typeface="Arial" charset="0"/>
            </a:endParaRPr>
          </a:p>
          <a:p>
            <a:pPr indent="-457200" algn="just" eaLnBrk="1" hangingPunct="1">
              <a:lnSpc>
                <a:spcPct val="105000"/>
              </a:lnSpc>
              <a:spcBef>
                <a:spcPts val="800"/>
              </a:spcBef>
              <a:spcAft>
                <a:spcPts val="0"/>
              </a:spcAft>
              <a:buClr>
                <a:srgbClr val="FF0000"/>
              </a:buClr>
              <a:buFont typeface="+mj-lt"/>
              <a:buAutoNum type="arabicPeriod"/>
              <a:defRPr/>
            </a:pPr>
            <a:r>
              <a:rPr lang="en-US" sz="2000" b="1" kern="0" smtClean="0">
                <a:solidFill>
                  <a:srgbClr val="0000FF"/>
                </a:solidFill>
                <a:latin typeface="Arial" charset="0"/>
              </a:rPr>
              <a:t>Phương </a:t>
            </a:r>
            <a:r>
              <a:rPr lang="en-US" sz="2000" b="1" kern="0">
                <a:solidFill>
                  <a:srgbClr val="0000FF"/>
                </a:solidFill>
                <a:latin typeface="Arial" charset="0"/>
              </a:rPr>
              <a:t>thức một giai đoạn một túi hồ sơ được áp dụng trong các trường hợp sau </a:t>
            </a:r>
            <a:r>
              <a:rPr lang="en-US" sz="2000" b="1" kern="0" smtClean="0">
                <a:solidFill>
                  <a:srgbClr val="0000FF"/>
                </a:solidFill>
                <a:latin typeface="Arial" charset="0"/>
              </a:rPr>
              <a:t>đây:</a:t>
            </a:r>
          </a:p>
          <a:p>
            <a:pPr indent="-457200" algn="just" eaLnBrk="1" hangingPunct="1">
              <a:lnSpc>
                <a:spcPct val="105000"/>
              </a:lnSpc>
              <a:spcBef>
                <a:spcPts val="800"/>
              </a:spcBef>
              <a:spcAft>
                <a:spcPts val="0"/>
              </a:spcAft>
              <a:buClr>
                <a:srgbClr val="FF0000"/>
              </a:buClr>
              <a:buFont typeface="+mj-lt"/>
              <a:buAutoNum type="alphaLcParenR"/>
              <a:defRPr/>
            </a:pPr>
            <a:r>
              <a:rPr lang="en-US" sz="2000" b="1" kern="0" smtClean="0">
                <a:solidFill>
                  <a:srgbClr val="0000FF"/>
                </a:solidFill>
                <a:latin typeface="Arial" charset="0"/>
              </a:rPr>
              <a:t>Đấu </a:t>
            </a:r>
            <a:r>
              <a:rPr lang="en-US" sz="2000" b="1" kern="0">
                <a:solidFill>
                  <a:srgbClr val="0000FF"/>
                </a:solidFill>
                <a:latin typeface="Arial" charset="0"/>
              </a:rPr>
              <a:t>thầu rộng rãi, đấu thầu hạn chế đối với gói thầu cung cấp dịch vụ phi tư vấn; gói thầu mua sắm hàng hóa, xây lắp, hỗn hợp có quy mô </a:t>
            </a:r>
            <a:r>
              <a:rPr lang="en-US" sz="2000" b="1" kern="0" smtClean="0">
                <a:solidFill>
                  <a:srgbClr val="0000FF"/>
                </a:solidFill>
                <a:latin typeface="Arial" charset="0"/>
              </a:rPr>
              <a:t>nhỏ;</a:t>
            </a:r>
          </a:p>
          <a:p>
            <a:pPr indent="-457200" algn="just" eaLnBrk="1" hangingPunct="1">
              <a:lnSpc>
                <a:spcPct val="105000"/>
              </a:lnSpc>
              <a:spcBef>
                <a:spcPts val="800"/>
              </a:spcBef>
              <a:spcAft>
                <a:spcPts val="0"/>
              </a:spcAft>
              <a:buClr>
                <a:srgbClr val="FF0000"/>
              </a:buClr>
              <a:buFont typeface="+mj-lt"/>
              <a:buAutoNum type="alphaLcParenR"/>
              <a:defRPr/>
            </a:pPr>
            <a:r>
              <a:rPr lang="en-US" sz="2000" b="1" kern="0" smtClean="0">
                <a:solidFill>
                  <a:srgbClr val="0000FF"/>
                </a:solidFill>
                <a:latin typeface="Arial" charset="0"/>
              </a:rPr>
              <a:t>Chào </a:t>
            </a:r>
            <a:r>
              <a:rPr lang="en-US" sz="2000" b="1" kern="0">
                <a:solidFill>
                  <a:srgbClr val="0000FF"/>
                </a:solidFill>
                <a:latin typeface="Arial" charset="0"/>
              </a:rPr>
              <a:t>hàng cạnh tranh đối với gói thầu cung cấp dịch vụ phi tư vấn, mua sắm hàng hóa, xây </a:t>
            </a:r>
            <a:r>
              <a:rPr lang="en-US" sz="2000" b="1" kern="0" smtClean="0">
                <a:solidFill>
                  <a:srgbClr val="0000FF"/>
                </a:solidFill>
                <a:latin typeface="Arial" charset="0"/>
              </a:rPr>
              <a:t>lắp;</a:t>
            </a:r>
          </a:p>
          <a:p>
            <a:pPr indent="-457200" algn="just" eaLnBrk="1" hangingPunct="1">
              <a:lnSpc>
                <a:spcPct val="105000"/>
              </a:lnSpc>
              <a:spcBef>
                <a:spcPts val="800"/>
              </a:spcBef>
              <a:spcAft>
                <a:spcPts val="0"/>
              </a:spcAft>
              <a:buClr>
                <a:srgbClr val="FF0000"/>
              </a:buClr>
              <a:buFont typeface="+mj-lt"/>
              <a:buAutoNum type="alphaLcParenR"/>
              <a:defRPr/>
            </a:pPr>
            <a:r>
              <a:rPr lang="en-US" sz="2000" b="1" kern="0" smtClean="0">
                <a:solidFill>
                  <a:srgbClr val="0000FF"/>
                </a:solidFill>
                <a:latin typeface="Arial" charset="0"/>
              </a:rPr>
              <a:t>Chỉ </a:t>
            </a:r>
            <a:r>
              <a:rPr lang="en-US" sz="2000" b="1" kern="0">
                <a:solidFill>
                  <a:srgbClr val="0000FF"/>
                </a:solidFill>
                <a:latin typeface="Arial" charset="0"/>
              </a:rPr>
              <a:t>định thầu đối với gói thầu cung cấp dịch vụ tư vấn, dịch vụ phi tư vấn, mua sắm hàng hóa, xây lắp, hỗn </a:t>
            </a:r>
            <a:r>
              <a:rPr lang="en-US" sz="2000" b="1" kern="0" smtClean="0">
                <a:solidFill>
                  <a:srgbClr val="0000FF"/>
                </a:solidFill>
                <a:latin typeface="Arial" charset="0"/>
              </a:rPr>
              <a:t>hợp;</a:t>
            </a:r>
          </a:p>
          <a:p>
            <a:pPr indent="-457200" algn="just" eaLnBrk="1" hangingPunct="1">
              <a:lnSpc>
                <a:spcPct val="105000"/>
              </a:lnSpc>
              <a:spcBef>
                <a:spcPts val="800"/>
              </a:spcBef>
              <a:spcAft>
                <a:spcPts val="0"/>
              </a:spcAft>
              <a:buClr>
                <a:srgbClr val="FF0000"/>
              </a:buClr>
              <a:buFont typeface="+mj-lt"/>
              <a:buAutoNum type="alphaLcParenR"/>
              <a:defRPr/>
            </a:pPr>
            <a:r>
              <a:rPr lang="en-US" sz="2000" b="1" kern="0" smtClean="0">
                <a:solidFill>
                  <a:srgbClr val="0000FF"/>
                </a:solidFill>
                <a:latin typeface="Arial" charset="0"/>
              </a:rPr>
              <a:t>Mua </a:t>
            </a:r>
            <a:r>
              <a:rPr lang="en-US" sz="2000" b="1" kern="0">
                <a:solidFill>
                  <a:srgbClr val="0000FF"/>
                </a:solidFill>
                <a:latin typeface="Arial" charset="0"/>
              </a:rPr>
              <a:t>sắm trực tiếp đối với gói thầu mua sắm hàng </a:t>
            </a:r>
            <a:r>
              <a:rPr lang="en-US" sz="2000" b="1" kern="0" smtClean="0">
                <a:solidFill>
                  <a:srgbClr val="0000FF"/>
                </a:solidFill>
                <a:latin typeface="Arial" charset="0"/>
              </a:rPr>
              <a:t>hóa;</a:t>
            </a:r>
          </a:p>
          <a:p>
            <a:pPr marL="577850" indent="-468313" algn="just" eaLnBrk="1" hangingPunct="1">
              <a:lnSpc>
                <a:spcPct val="105000"/>
              </a:lnSpc>
              <a:spcBef>
                <a:spcPts val="800"/>
              </a:spcBef>
              <a:spcAft>
                <a:spcPts val="0"/>
              </a:spcAft>
              <a:buClr>
                <a:srgbClr val="FF0000"/>
              </a:buClr>
              <a:buNone/>
              <a:defRPr/>
            </a:pPr>
            <a:r>
              <a:rPr lang="en-US" sz="2000" b="1" kern="0" smtClean="0">
                <a:solidFill>
                  <a:srgbClr val="FF0000"/>
                </a:solidFill>
                <a:latin typeface="Arial" charset="0"/>
              </a:rPr>
              <a:t>đ</a:t>
            </a:r>
            <a:r>
              <a:rPr lang="en-US" sz="2000" b="1" kern="0">
                <a:solidFill>
                  <a:srgbClr val="FF0000"/>
                </a:solidFill>
                <a:latin typeface="Arial" charset="0"/>
              </a:rPr>
              <a:t>)</a:t>
            </a:r>
            <a:r>
              <a:rPr lang="en-US" sz="2000" b="1" kern="0">
                <a:solidFill>
                  <a:srgbClr val="0000FF"/>
                </a:solidFill>
                <a:latin typeface="Arial" charset="0"/>
              </a:rPr>
              <a:t> </a:t>
            </a:r>
            <a:r>
              <a:rPr lang="en-US" sz="2000" b="1" kern="0" smtClean="0">
                <a:solidFill>
                  <a:srgbClr val="0000FF"/>
                </a:solidFill>
                <a:latin typeface="Arial" charset="0"/>
              </a:rPr>
              <a:t>  Chỉ </a:t>
            </a:r>
            <a:r>
              <a:rPr lang="en-US" sz="2000" b="1" kern="0">
                <a:solidFill>
                  <a:srgbClr val="0000FF"/>
                </a:solidFill>
                <a:latin typeface="Arial" charset="0"/>
              </a:rPr>
              <a:t>định thầu đối với lựa chọn nhà đầu tư</a:t>
            </a:r>
            <a:r>
              <a:rPr lang="en-US" sz="2000" b="1" kern="0" smtClean="0">
                <a:solidFill>
                  <a:srgbClr val="0000FF"/>
                </a:solidFill>
                <a:latin typeface="Arial" charset="0"/>
              </a:rPr>
              <a:t>.</a:t>
            </a:r>
            <a:endParaRPr lang="en-US" sz="2000" b="1" kern="0">
              <a:solidFill>
                <a:srgbClr val="0000FF"/>
              </a:solidFill>
              <a:latin typeface="Arial"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112" y="1676400"/>
            <a:ext cx="7351776" cy="835429"/>
          </a:xfrm>
          <a:prstGeom prst="rect">
            <a:avLst/>
          </a:prstGeom>
        </p:spPr>
      </p:pic>
    </p:spTree>
    <p:extLst>
      <p:ext uri="{BB962C8B-B14F-4D97-AF65-F5344CB8AC3E}">
        <p14:creationId xmlns:p14="http://schemas.microsoft.com/office/powerpoint/2010/main" val="21439225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en-US" sz="2600" b="1" smtClean="0">
                <a:solidFill>
                  <a:srgbClr val="FF0000"/>
                </a:solidFill>
                <a:latin typeface="Arial" panose="020B0604020202020204" pitchFamily="34" charset="0"/>
                <a:cs typeface="Arial" panose="020B0604020202020204" pitchFamily="34" charset="0"/>
              </a:rPr>
              <a:t>MỤC </a:t>
            </a:r>
            <a:r>
              <a:rPr lang="en-US" sz="2600" b="1">
                <a:solidFill>
                  <a:srgbClr val="FF0000"/>
                </a:solidFill>
                <a:latin typeface="Arial" panose="020B0604020202020204" pitchFamily="34" charset="0"/>
                <a:cs typeface="Arial" panose="020B0604020202020204" pitchFamily="34" charset="0"/>
              </a:rPr>
              <a:t>2. PHƯƠNG THỨC LỰA CHỌN </a:t>
            </a:r>
            <a:r>
              <a:rPr lang="en-US" sz="2600" b="1" smtClean="0">
                <a:solidFill>
                  <a:srgbClr val="FF0000"/>
                </a:solidFill>
                <a:latin typeface="Arial" panose="020B0604020202020204" pitchFamily="34" charset="0"/>
                <a:cs typeface="Arial" panose="020B0604020202020204" pitchFamily="34" charset="0"/>
              </a:rPr>
              <a:t/>
            </a:r>
            <a:br>
              <a:rPr lang="en-US" sz="2600" b="1" smtClean="0">
                <a:solidFill>
                  <a:srgbClr val="FF0000"/>
                </a:solidFill>
                <a:latin typeface="Arial" panose="020B0604020202020204" pitchFamily="34" charset="0"/>
                <a:cs typeface="Arial" panose="020B0604020202020204" pitchFamily="34" charset="0"/>
              </a:rPr>
            </a:br>
            <a:r>
              <a:rPr lang="en-US" sz="2600" b="1" smtClean="0">
                <a:solidFill>
                  <a:srgbClr val="FF0000"/>
                </a:solidFill>
                <a:latin typeface="Arial" panose="020B0604020202020204" pitchFamily="34" charset="0"/>
                <a:cs typeface="Arial" panose="020B0604020202020204" pitchFamily="34" charset="0"/>
              </a:rPr>
              <a:t>NHÀ </a:t>
            </a:r>
            <a:r>
              <a:rPr lang="en-US" sz="2600" b="1">
                <a:solidFill>
                  <a:srgbClr val="FF0000"/>
                </a:solidFill>
                <a:latin typeface="Arial" panose="020B0604020202020204" pitchFamily="34" charset="0"/>
                <a:cs typeface="Arial" panose="020B0604020202020204" pitchFamily="34" charset="0"/>
              </a:rPr>
              <a:t>THẦU, NHÀ ĐẦU TƯ</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2000"/>
              </a:lnSpc>
              <a:spcBef>
                <a:spcPts val="1200"/>
              </a:spcBef>
              <a:spcAft>
                <a:spcPts val="0"/>
              </a:spcAft>
              <a:buClr>
                <a:srgbClr val="FF0000"/>
              </a:buClr>
              <a:buFont typeface="Wingdings" pitchFamily="2" charset="2"/>
              <a:buChar char="v"/>
              <a:defRPr/>
            </a:pPr>
            <a:r>
              <a:rPr lang="en-US" sz="2200" b="1" kern="0" smtClean="0">
                <a:solidFill>
                  <a:srgbClr val="FF0066"/>
                </a:solidFill>
                <a:latin typeface="Arial" charset="0"/>
              </a:rPr>
              <a:t>Điều </a:t>
            </a:r>
            <a:r>
              <a:rPr lang="en-US" sz="2200" b="1" kern="0">
                <a:solidFill>
                  <a:srgbClr val="FF0066"/>
                </a:solidFill>
                <a:latin typeface="Arial" charset="0"/>
              </a:rPr>
              <a:t>28. Phương thức một giai đoạn một túi hồ </a:t>
            </a:r>
            <a:r>
              <a:rPr lang="en-US" sz="2200" b="1" kern="0" smtClean="0">
                <a:solidFill>
                  <a:srgbClr val="FF0066"/>
                </a:solidFill>
                <a:latin typeface="Arial" charset="0"/>
              </a:rPr>
              <a:t>sơ</a:t>
            </a:r>
          </a:p>
          <a:p>
            <a:pPr indent="-457200" algn="just" eaLnBrk="1" hangingPunct="1">
              <a:lnSpc>
                <a:spcPct val="112000"/>
              </a:lnSpc>
              <a:spcBef>
                <a:spcPts val="1200"/>
              </a:spcBef>
              <a:spcAft>
                <a:spcPts val="0"/>
              </a:spcAft>
              <a:buClr>
                <a:srgbClr val="FF0000"/>
              </a:buClr>
              <a:buFont typeface="+mj-lt"/>
              <a:buAutoNum type="arabicPeriod" startAt="2"/>
              <a:defRPr/>
            </a:pPr>
            <a:r>
              <a:rPr lang="en-US" sz="2200" b="1" kern="0" smtClean="0">
                <a:solidFill>
                  <a:srgbClr val="0000FF"/>
                </a:solidFill>
                <a:latin typeface="Arial" charset="0"/>
              </a:rPr>
              <a:t>Nhà </a:t>
            </a:r>
            <a:r>
              <a:rPr lang="en-US" sz="2200" b="1" kern="0">
                <a:solidFill>
                  <a:srgbClr val="0000FF"/>
                </a:solidFill>
                <a:latin typeface="Arial" charset="0"/>
              </a:rPr>
              <a:t>thầu, nhà đầu tư nộp hồ sơ dự thầu, hồ sơ đề xuất gồm đề xuất về kỹ thuật và đề xuất về tài chính theo yêu cầu của hồ sơ mời thầu, hồ sơ yêu </a:t>
            </a:r>
            <a:r>
              <a:rPr lang="en-US" sz="2200" b="1" kern="0" smtClean="0">
                <a:solidFill>
                  <a:srgbClr val="0000FF"/>
                </a:solidFill>
                <a:latin typeface="Arial" charset="0"/>
              </a:rPr>
              <a:t>cầu.</a:t>
            </a:r>
          </a:p>
          <a:p>
            <a:pPr indent="-457200" algn="just" eaLnBrk="1" hangingPunct="1">
              <a:lnSpc>
                <a:spcPct val="112000"/>
              </a:lnSpc>
              <a:spcBef>
                <a:spcPts val="1200"/>
              </a:spcBef>
              <a:spcAft>
                <a:spcPts val="0"/>
              </a:spcAft>
              <a:buClr>
                <a:srgbClr val="FF0000"/>
              </a:buClr>
              <a:buFont typeface="+mj-lt"/>
              <a:buAutoNum type="arabicPeriod" startAt="2"/>
              <a:defRPr/>
            </a:pPr>
            <a:r>
              <a:rPr lang="en-US" sz="2200" b="1" kern="0" smtClean="0">
                <a:solidFill>
                  <a:srgbClr val="0000FF"/>
                </a:solidFill>
                <a:latin typeface="Arial" charset="0"/>
              </a:rPr>
              <a:t>Việc </a:t>
            </a:r>
            <a:r>
              <a:rPr lang="en-US" sz="2200" b="1" kern="0">
                <a:solidFill>
                  <a:srgbClr val="0000FF"/>
                </a:solidFill>
                <a:latin typeface="Arial" charset="0"/>
              </a:rPr>
              <a:t>mở thầu được </a:t>
            </a:r>
            <a:r>
              <a:rPr lang="en-US" sz="2200" b="1" kern="0">
                <a:solidFill>
                  <a:srgbClr val="FF0066"/>
                </a:solidFill>
                <a:latin typeface="Arial" charset="0"/>
              </a:rPr>
              <a:t>tiến hành một lần </a:t>
            </a:r>
            <a:r>
              <a:rPr lang="en-US" sz="2200" b="1" kern="0">
                <a:solidFill>
                  <a:srgbClr val="0000FF"/>
                </a:solidFill>
                <a:latin typeface="Arial" charset="0"/>
              </a:rPr>
              <a:t>đối với toàn bộ hồ sơ dự thầu, hồ sơ đề xuất.</a:t>
            </a:r>
          </a:p>
          <a:p>
            <a:pPr indent="-457200" algn="just" eaLnBrk="1" hangingPunct="1">
              <a:lnSpc>
                <a:spcPct val="112000"/>
              </a:lnSpc>
              <a:spcBef>
                <a:spcPts val="1200"/>
              </a:spcBef>
              <a:spcAft>
                <a:spcPts val="0"/>
              </a:spcAft>
              <a:buClr>
                <a:srgbClr val="FF0000"/>
              </a:buClr>
              <a:buFont typeface="+mj-lt"/>
              <a:buAutoNum type="arabicPeriod" startAt="2"/>
              <a:defRPr/>
            </a:pPr>
            <a:endParaRPr lang="en-US" sz="2200" b="1" kern="0">
              <a:solidFill>
                <a:srgbClr val="0000FF"/>
              </a:solidFill>
              <a:latin typeface="Arial" charset="0"/>
            </a:endParaRPr>
          </a:p>
        </p:txBody>
      </p:sp>
    </p:spTree>
    <p:extLst>
      <p:ext uri="{BB962C8B-B14F-4D97-AF65-F5344CB8AC3E}">
        <p14:creationId xmlns:p14="http://schemas.microsoft.com/office/powerpoint/2010/main" val="23135350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29. Phương thức một giai đoạn hai túi hồ sơ</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000"/>
              </a:spcBef>
              <a:spcAft>
                <a:spcPts val="0"/>
              </a:spcAft>
              <a:buClr>
                <a:srgbClr val="FF0000"/>
              </a:buClr>
              <a:buFont typeface="Wingdings" pitchFamily="2" charset="2"/>
              <a:buChar char="v"/>
              <a:defRPr/>
            </a:pPr>
            <a:endParaRPr lang="en-US" sz="2500" b="1" kern="0" smtClean="0">
              <a:solidFill>
                <a:srgbClr val="FF0066"/>
              </a:solidFill>
              <a:latin typeface="Arial" charset="0"/>
            </a:endParaRPr>
          </a:p>
          <a:p>
            <a:pPr indent="-457200" algn="just" eaLnBrk="1" hangingPunct="1">
              <a:lnSpc>
                <a:spcPct val="110000"/>
              </a:lnSpc>
              <a:spcBef>
                <a:spcPts val="1000"/>
              </a:spcBef>
              <a:spcAft>
                <a:spcPts val="0"/>
              </a:spcAft>
              <a:buClr>
                <a:srgbClr val="FF0000"/>
              </a:buClr>
              <a:buFont typeface="+mj-lt"/>
              <a:buAutoNum type="arabicPeriod"/>
              <a:defRPr/>
            </a:pPr>
            <a:r>
              <a:rPr lang="en-US" sz="2000" b="1" kern="0" smtClean="0">
                <a:solidFill>
                  <a:srgbClr val="0000FF"/>
                </a:solidFill>
                <a:latin typeface="Arial" charset="0"/>
              </a:rPr>
              <a:t>Phương </a:t>
            </a:r>
            <a:r>
              <a:rPr lang="en-US" sz="2000" b="1" kern="0">
                <a:solidFill>
                  <a:srgbClr val="0000FF"/>
                </a:solidFill>
                <a:latin typeface="Arial" charset="0"/>
              </a:rPr>
              <a:t>thức một giai đoạn hai túi hồ sơ được áp dụng trong các trường hợp sau </a:t>
            </a:r>
            <a:r>
              <a:rPr lang="en-US" sz="2000" b="1" kern="0" smtClean="0">
                <a:solidFill>
                  <a:srgbClr val="0000FF"/>
                </a:solidFill>
                <a:latin typeface="Arial" charset="0"/>
              </a:rPr>
              <a:t>đây:</a:t>
            </a:r>
          </a:p>
          <a:p>
            <a:pPr indent="-457200" algn="just" eaLnBrk="1" hangingPunct="1">
              <a:lnSpc>
                <a:spcPct val="110000"/>
              </a:lnSpc>
              <a:spcBef>
                <a:spcPts val="1000"/>
              </a:spcBef>
              <a:spcAft>
                <a:spcPts val="0"/>
              </a:spcAft>
              <a:buClr>
                <a:srgbClr val="FF0000"/>
              </a:buClr>
              <a:buFont typeface="+mj-lt"/>
              <a:buAutoNum type="alphaLcParenR"/>
              <a:defRPr/>
            </a:pPr>
            <a:r>
              <a:rPr lang="en-US" sz="2000" b="1" kern="0" smtClean="0">
                <a:solidFill>
                  <a:srgbClr val="0000FF"/>
                </a:solidFill>
                <a:latin typeface="Arial" charset="0"/>
              </a:rPr>
              <a:t>Đấu </a:t>
            </a:r>
            <a:r>
              <a:rPr lang="en-US" sz="2000" b="1" kern="0">
                <a:solidFill>
                  <a:srgbClr val="0000FF"/>
                </a:solidFill>
                <a:latin typeface="Arial" charset="0"/>
              </a:rPr>
              <a:t>thầu rộng rãi, đấu thầu hạn chế đối với gói thầu cung cấp </a:t>
            </a:r>
            <a:r>
              <a:rPr lang="en-US" sz="2000" b="1" kern="0" smtClean="0">
                <a:solidFill>
                  <a:srgbClr val="0000FF"/>
                </a:solidFill>
                <a:latin typeface="Arial" charset="0"/>
              </a:rPr>
              <a:t/>
            </a:r>
            <a:br>
              <a:rPr lang="en-US" sz="2000" b="1" kern="0" smtClean="0">
                <a:solidFill>
                  <a:srgbClr val="0000FF"/>
                </a:solidFill>
                <a:latin typeface="Arial" charset="0"/>
              </a:rPr>
            </a:br>
            <a:r>
              <a:rPr lang="en-US" sz="2000" b="1" kern="0" smtClean="0">
                <a:solidFill>
                  <a:srgbClr val="0000FF"/>
                </a:solidFill>
                <a:latin typeface="Arial" charset="0"/>
              </a:rPr>
              <a:t>dịch </a:t>
            </a:r>
            <a:r>
              <a:rPr lang="en-US" sz="2000" b="1" kern="0">
                <a:solidFill>
                  <a:srgbClr val="0000FF"/>
                </a:solidFill>
                <a:latin typeface="Arial" charset="0"/>
              </a:rPr>
              <a:t>vụ tư vấn, dịch vụ phi tư vấn, mua sắm hàng hóa, xây lắp, hỗn </a:t>
            </a:r>
            <a:r>
              <a:rPr lang="en-US" sz="2000" b="1" kern="0" smtClean="0">
                <a:solidFill>
                  <a:srgbClr val="0000FF"/>
                </a:solidFill>
                <a:latin typeface="Arial" charset="0"/>
              </a:rPr>
              <a:t>hợp;</a:t>
            </a:r>
          </a:p>
          <a:p>
            <a:pPr indent="-457200" algn="just" eaLnBrk="1" hangingPunct="1">
              <a:lnSpc>
                <a:spcPct val="110000"/>
              </a:lnSpc>
              <a:spcBef>
                <a:spcPts val="1000"/>
              </a:spcBef>
              <a:spcAft>
                <a:spcPts val="0"/>
              </a:spcAft>
              <a:buClr>
                <a:srgbClr val="FF0000"/>
              </a:buClr>
              <a:buFont typeface="+mj-lt"/>
              <a:buAutoNum type="alphaLcParenR"/>
              <a:defRPr/>
            </a:pPr>
            <a:r>
              <a:rPr lang="en-US" sz="2000" b="1" kern="0" smtClean="0">
                <a:solidFill>
                  <a:srgbClr val="0000FF"/>
                </a:solidFill>
                <a:latin typeface="Arial" charset="0"/>
              </a:rPr>
              <a:t>Đấu </a:t>
            </a:r>
            <a:r>
              <a:rPr lang="en-US" sz="2000" b="1" kern="0">
                <a:solidFill>
                  <a:srgbClr val="0000FF"/>
                </a:solidFill>
                <a:latin typeface="Arial" charset="0"/>
              </a:rPr>
              <a:t>thầu rộng rãi đối với lựa chọn nhà đầu </a:t>
            </a:r>
            <a:r>
              <a:rPr lang="en-US" sz="2000" b="1" kern="0" smtClean="0">
                <a:solidFill>
                  <a:srgbClr val="0000FF"/>
                </a:solidFill>
                <a:latin typeface="Arial" charset="0"/>
              </a:rPr>
              <a:t>tư.</a:t>
            </a:r>
          </a:p>
          <a:p>
            <a:pPr indent="-457200" algn="just" eaLnBrk="1" hangingPunct="1">
              <a:lnSpc>
                <a:spcPct val="110000"/>
              </a:lnSpc>
              <a:spcBef>
                <a:spcPts val="1000"/>
              </a:spcBef>
              <a:spcAft>
                <a:spcPts val="0"/>
              </a:spcAft>
              <a:buClr>
                <a:srgbClr val="FF0000"/>
              </a:buClr>
              <a:buFont typeface="+mj-lt"/>
              <a:buAutoNum type="arabicPeriod" startAt="2"/>
              <a:defRPr/>
            </a:pPr>
            <a:r>
              <a:rPr lang="en-US" sz="2000" b="1" kern="0" smtClean="0">
                <a:solidFill>
                  <a:srgbClr val="0000FF"/>
                </a:solidFill>
                <a:latin typeface="Arial" charset="0"/>
              </a:rPr>
              <a:t>Nhà </a:t>
            </a:r>
            <a:r>
              <a:rPr lang="en-US" sz="2000" b="1" kern="0">
                <a:solidFill>
                  <a:srgbClr val="0000FF"/>
                </a:solidFill>
                <a:latin typeface="Arial" charset="0"/>
              </a:rPr>
              <a:t>thầu, nhà đầu tư nộp đồng thời hồ sơ đề xuất về kỹ thuật và hồ sơ đề xuất về tài chính riêng biệt theo yêu cầu của hồ sơ </a:t>
            </a:r>
            <a:r>
              <a:rPr lang="en-US" sz="2000" b="1" kern="0" smtClean="0">
                <a:solidFill>
                  <a:srgbClr val="0000FF"/>
                </a:solidFill>
                <a:latin typeface="Arial" charset="0"/>
              </a:rPr>
              <a:t/>
            </a:r>
            <a:br>
              <a:rPr lang="en-US" sz="2000" b="1" kern="0" smtClean="0">
                <a:solidFill>
                  <a:srgbClr val="0000FF"/>
                </a:solidFill>
                <a:latin typeface="Arial" charset="0"/>
              </a:rPr>
            </a:br>
            <a:r>
              <a:rPr lang="en-US" sz="2000" b="1" kern="0" smtClean="0">
                <a:solidFill>
                  <a:srgbClr val="0000FF"/>
                </a:solidFill>
                <a:latin typeface="Arial" charset="0"/>
              </a:rPr>
              <a:t>mời thầu.</a:t>
            </a:r>
          </a:p>
          <a:p>
            <a:pPr indent="-457200" algn="just" eaLnBrk="1" hangingPunct="1">
              <a:lnSpc>
                <a:spcPct val="110000"/>
              </a:lnSpc>
              <a:spcBef>
                <a:spcPts val="1000"/>
              </a:spcBef>
              <a:spcAft>
                <a:spcPts val="0"/>
              </a:spcAft>
              <a:buClr>
                <a:srgbClr val="FF0000"/>
              </a:buClr>
              <a:buFont typeface="+mj-lt"/>
              <a:buAutoNum type="arabicPeriod" startAt="2"/>
              <a:defRPr/>
            </a:pPr>
            <a:r>
              <a:rPr lang="en-US" sz="2000" b="1" kern="0" smtClean="0">
                <a:solidFill>
                  <a:srgbClr val="0000FF"/>
                </a:solidFill>
                <a:latin typeface="Arial" charset="0"/>
              </a:rPr>
              <a:t>Việc </a:t>
            </a:r>
            <a:r>
              <a:rPr lang="en-US" sz="2000" b="1" kern="0">
                <a:solidFill>
                  <a:srgbClr val="0000FF"/>
                </a:solidFill>
                <a:latin typeface="Arial" charset="0"/>
              </a:rPr>
              <a:t>mở thầu được </a:t>
            </a:r>
            <a:r>
              <a:rPr lang="en-US" sz="2000" b="1" kern="0">
                <a:solidFill>
                  <a:srgbClr val="FF0066"/>
                </a:solidFill>
                <a:latin typeface="Arial" charset="0"/>
              </a:rPr>
              <a:t>tiến hành hai lần</a:t>
            </a:r>
            <a:r>
              <a:rPr lang="en-US" sz="2000" b="1" kern="0">
                <a:solidFill>
                  <a:srgbClr val="0000FF"/>
                </a:solidFill>
                <a:latin typeface="Arial" charset="0"/>
              </a:rPr>
              <a:t>. Hồ sơ đề xuất về kỹ thuật sẽ được mở ngay sau thời điểm đóng thầu. Nhà thầu, nhà đầu tư đáp ứng yêu cầu về kỹ thuật sẽ được mở hồ sơ đề xuất về tài chính để đánh giá</a:t>
            </a:r>
            <a:r>
              <a:rPr lang="en-US" sz="2000" b="1" kern="0" smtClean="0">
                <a:solidFill>
                  <a:srgbClr val="0000FF"/>
                </a:solidFill>
                <a:latin typeface="Arial" charset="0"/>
              </a:rPr>
              <a:t>.</a:t>
            </a:r>
            <a:endParaRPr lang="en-US" sz="2000" b="1" kern="0">
              <a:solidFill>
                <a:srgbClr val="0000FF"/>
              </a:solidFill>
              <a:latin typeface="Arial"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112" y="914400"/>
            <a:ext cx="7351776" cy="822576"/>
          </a:xfrm>
          <a:prstGeom prst="rect">
            <a:avLst/>
          </a:prstGeom>
        </p:spPr>
      </p:pic>
    </p:spTree>
    <p:extLst>
      <p:ext uri="{BB962C8B-B14F-4D97-AF65-F5344CB8AC3E}">
        <p14:creationId xmlns:p14="http://schemas.microsoft.com/office/powerpoint/2010/main" val="13814373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30. Phương thức hai giai đoạn một túi hồ sơ</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000"/>
              </a:spcBef>
              <a:spcAft>
                <a:spcPts val="0"/>
              </a:spcAft>
              <a:buClr>
                <a:srgbClr val="FF0000"/>
              </a:buClr>
              <a:buFont typeface="Wingdings" pitchFamily="2" charset="2"/>
              <a:buChar char="v"/>
              <a:defRPr/>
            </a:pPr>
            <a:endParaRPr lang="en-US" sz="2500" b="1" kern="0" smtClean="0">
              <a:solidFill>
                <a:srgbClr val="FF0066"/>
              </a:solidFill>
              <a:latin typeface="Arial" charset="0"/>
            </a:endParaRPr>
          </a:p>
          <a:p>
            <a:pPr indent="-457200" algn="just" eaLnBrk="1" hangingPunct="1">
              <a:lnSpc>
                <a:spcPct val="110000"/>
              </a:lnSpc>
              <a:spcBef>
                <a:spcPts val="1000"/>
              </a:spcBef>
              <a:spcAft>
                <a:spcPts val="0"/>
              </a:spcAft>
              <a:buClr>
                <a:srgbClr val="FF0000"/>
              </a:buClr>
              <a:buFont typeface="+mj-lt"/>
              <a:buAutoNum type="arabicPeriod"/>
              <a:defRPr/>
            </a:pPr>
            <a:r>
              <a:rPr lang="en-US" sz="2100" b="1" kern="0" smtClean="0">
                <a:solidFill>
                  <a:srgbClr val="0000FF"/>
                </a:solidFill>
                <a:latin typeface="Arial" charset="0"/>
              </a:rPr>
              <a:t>Phương </a:t>
            </a:r>
            <a:r>
              <a:rPr lang="en-US" sz="2100" b="1" kern="0">
                <a:solidFill>
                  <a:srgbClr val="0000FF"/>
                </a:solidFill>
                <a:latin typeface="Arial" charset="0"/>
              </a:rPr>
              <a:t>thức hai giai đoạn một túi hồ sơ được áp dụng trong trường hợp đấu thầu rộng rãi, đấu thầu hạn chế đối với gói thầu mua sắm hàng hóa, xây lắp, hỗn hợp có quy mô lớn, </a:t>
            </a:r>
            <a:r>
              <a:rPr lang="en-US" sz="2100" b="1" kern="0" smtClean="0">
                <a:solidFill>
                  <a:srgbClr val="0000FF"/>
                </a:solidFill>
                <a:latin typeface="Arial" charset="0"/>
              </a:rPr>
              <a:t/>
            </a:r>
            <a:br>
              <a:rPr lang="en-US" sz="2100" b="1" kern="0" smtClean="0">
                <a:solidFill>
                  <a:srgbClr val="0000FF"/>
                </a:solidFill>
                <a:latin typeface="Arial" charset="0"/>
              </a:rPr>
            </a:br>
            <a:r>
              <a:rPr lang="en-US" sz="2100" b="1" kern="0" smtClean="0">
                <a:solidFill>
                  <a:srgbClr val="0000FF"/>
                </a:solidFill>
                <a:latin typeface="Arial" charset="0"/>
              </a:rPr>
              <a:t>phức tạp.</a:t>
            </a:r>
          </a:p>
          <a:p>
            <a:pPr indent="-457200" algn="just" eaLnBrk="1" hangingPunct="1">
              <a:lnSpc>
                <a:spcPct val="110000"/>
              </a:lnSpc>
              <a:spcBef>
                <a:spcPts val="1000"/>
              </a:spcBef>
              <a:spcAft>
                <a:spcPts val="0"/>
              </a:spcAft>
              <a:buClr>
                <a:srgbClr val="FF0000"/>
              </a:buClr>
              <a:buFont typeface="+mj-lt"/>
              <a:buAutoNum type="arabicPeriod"/>
              <a:defRPr/>
            </a:pPr>
            <a:r>
              <a:rPr lang="en-US" sz="2100" b="1" kern="0" smtClean="0">
                <a:solidFill>
                  <a:srgbClr val="FF0066"/>
                </a:solidFill>
                <a:latin typeface="Arial" charset="0"/>
              </a:rPr>
              <a:t>Trong </a:t>
            </a:r>
            <a:r>
              <a:rPr lang="en-US" sz="2100" b="1" kern="0">
                <a:solidFill>
                  <a:srgbClr val="FF0066"/>
                </a:solidFill>
                <a:latin typeface="Arial" charset="0"/>
              </a:rPr>
              <a:t>giai đoạn một</a:t>
            </a:r>
            <a:r>
              <a:rPr lang="en-US" sz="2100" b="1" kern="0">
                <a:solidFill>
                  <a:srgbClr val="0000FF"/>
                </a:solidFill>
                <a:latin typeface="Arial" charset="0"/>
              </a:rPr>
              <a:t>, nhà thầu nộp đề xuất về kỹ thuật, phương án tài chính theo yêu cầu của hồ sơ mời thầu nhưng chưa có giá dự thầu. Trên cơ sở trao đổi với từng nhà thầu tham gia giai đoạn này sẽ xác định hồ sơ mời thầu giai đoạn </a:t>
            </a:r>
            <a:r>
              <a:rPr lang="en-US" sz="2100" b="1" kern="0" smtClean="0">
                <a:solidFill>
                  <a:srgbClr val="0000FF"/>
                </a:solidFill>
                <a:latin typeface="Arial" charset="0"/>
              </a:rPr>
              <a:t>hai.</a:t>
            </a:r>
          </a:p>
          <a:p>
            <a:pPr indent="-457200" algn="just" eaLnBrk="1" hangingPunct="1">
              <a:lnSpc>
                <a:spcPct val="110000"/>
              </a:lnSpc>
              <a:spcBef>
                <a:spcPts val="1000"/>
              </a:spcBef>
              <a:spcAft>
                <a:spcPts val="0"/>
              </a:spcAft>
              <a:buClr>
                <a:srgbClr val="FF0000"/>
              </a:buClr>
              <a:buFont typeface="+mj-lt"/>
              <a:buAutoNum type="arabicPeriod"/>
              <a:defRPr/>
            </a:pPr>
            <a:r>
              <a:rPr lang="en-US" sz="2100" b="1" kern="0" smtClean="0">
                <a:solidFill>
                  <a:srgbClr val="FF0066"/>
                </a:solidFill>
                <a:latin typeface="Arial" charset="0"/>
              </a:rPr>
              <a:t>Trong </a:t>
            </a:r>
            <a:r>
              <a:rPr lang="en-US" sz="2100" b="1" kern="0">
                <a:solidFill>
                  <a:srgbClr val="FF0066"/>
                </a:solidFill>
                <a:latin typeface="Arial" charset="0"/>
              </a:rPr>
              <a:t>giai đoạn hai</a:t>
            </a:r>
            <a:r>
              <a:rPr lang="en-US" sz="2100" b="1" kern="0">
                <a:solidFill>
                  <a:srgbClr val="0000FF"/>
                </a:solidFill>
                <a:latin typeface="Arial" charset="0"/>
              </a:rPr>
              <a:t>, nhà thầu đã tham gia giai đoạn một được mời nộp hồ sơ dự thầu. Hồ sơ dự thầu bao gồm đề xuất về kỹ thuật và đề xuất về tài chính theo yêu cầu của hồ sơ mời thầu giai đoạn hai, </a:t>
            </a:r>
            <a:r>
              <a:rPr lang="en-US" sz="2100" b="1" kern="0">
                <a:solidFill>
                  <a:srgbClr val="006600"/>
                </a:solidFill>
                <a:latin typeface="Arial" charset="0"/>
              </a:rPr>
              <a:t>trong đó có giá dự thầu và bảo đảm dự thầu</a:t>
            </a:r>
            <a:r>
              <a:rPr lang="en-US" sz="2100" b="1" kern="0">
                <a:solidFill>
                  <a:srgbClr val="0000FF"/>
                </a:solidFill>
                <a:latin typeface="Arial" charset="0"/>
              </a:rPr>
              <a:t>.</a:t>
            </a:r>
          </a:p>
          <a:p>
            <a:pPr indent="-457200" algn="just" eaLnBrk="1" hangingPunct="1">
              <a:lnSpc>
                <a:spcPct val="110000"/>
              </a:lnSpc>
              <a:spcBef>
                <a:spcPts val="1000"/>
              </a:spcBef>
              <a:spcAft>
                <a:spcPts val="0"/>
              </a:spcAft>
              <a:buClr>
                <a:srgbClr val="FF0000"/>
              </a:buClr>
              <a:buFont typeface="+mj-lt"/>
              <a:buAutoNum type="arabicPeriod"/>
              <a:defRPr/>
            </a:pPr>
            <a:endParaRPr lang="en-US" sz="2000" b="1" kern="0">
              <a:solidFill>
                <a:srgbClr val="0000FF"/>
              </a:solidFill>
              <a:latin typeface="Arial"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112" y="914400"/>
            <a:ext cx="7351776" cy="809724"/>
          </a:xfrm>
          <a:prstGeom prst="rect">
            <a:avLst/>
          </a:prstGeom>
        </p:spPr>
      </p:pic>
    </p:spTree>
    <p:extLst>
      <p:ext uri="{BB962C8B-B14F-4D97-AF65-F5344CB8AC3E}">
        <p14:creationId xmlns:p14="http://schemas.microsoft.com/office/powerpoint/2010/main" val="23679739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31. Phương thức hai giai đoạn hai túi hồ sơ</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600"/>
              </a:spcBef>
              <a:spcAft>
                <a:spcPts val="0"/>
              </a:spcAft>
              <a:buClr>
                <a:srgbClr val="FF0000"/>
              </a:buClr>
              <a:buFont typeface="Wingdings" pitchFamily="2" charset="2"/>
              <a:buChar char="v"/>
              <a:defRPr/>
            </a:pPr>
            <a:endParaRPr lang="en-US" sz="2200" b="1" kern="0" smtClean="0">
              <a:solidFill>
                <a:srgbClr val="FF0066"/>
              </a:solidFill>
              <a:latin typeface="Arial" charset="0"/>
            </a:endParaRPr>
          </a:p>
          <a:p>
            <a:pPr indent="-457200" algn="just" eaLnBrk="1" hangingPunct="1">
              <a:lnSpc>
                <a:spcPct val="108000"/>
              </a:lnSpc>
              <a:spcBef>
                <a:spcPts val="800"/>
              </a:spcBef>
              <a:spcAft>
                <a:spcPts val="0"/>
              </a:spcAft>
              <a:buClr>
                <a:srgbClr val="FF0000"/>
              </a:buClr>
              <a:buFont typeface="+mj-lt"/>
              <a:buAutoNum type="arabicPeriod"/>
              <a:defRPr/>
            </a:pPr>
            <a:r>
              <a:rPr lang="en-US" sz="1800" b="1" kern="0" smtClean="0">
                <a:solidFill>
                  <a:srgbClr val="0000FF"/>
                </a:solidFill>
                <a:latin typeface="Arial" charset="0"/>
              </a:rPr>
              <a:t>Phương </a:t>
            </a:r>
            <a:r>
              <a:rPr lang="en-US" sz="1800" b="1" kern="0">
                <a:solidFill>
                  <a:srgbClr val="0000FF"/>
                </a:solidFill>
                <a:latin typeface="Arial" charset="0"/>
              </a:rPr>
              <a:t>thức hai giai đoạn hai túi hồ sơ được áp dụng trong trường hợp đấu thầu rộng rãi, đấu thầu hạn chế đối với gói thầu mua sắm hàng hóa, xây lắp, hỗn hợp có kỹ thuật, công nghệ mới, phức tạp, có tính đặc </a:t>
            </a:r>
            <a:r>
              <a:rPr lang="en-US" sz="1800" b="1" kern="0" smtClean="0">
                <a:solidFill>
                  <a:srgbClr val="0000FF"/>
                </a:solidFill>
                <a:latin typeface="Arial" charset="0"/>
              </a:rPr>
              <a:t>thù.</a:t>
            </a:r>
          </a:p>
          <a:p>
            <a:pPr indent="-457200" algn="just" eaLnBrk="1" hangingPunct="1">
              <a:lnSpc>
                <a:spcPct val="108000"/>
              </a:lnSpc>
              <a:spcBef>
                <a:spcPts val="800"/>
              </a:spcBef>
              <a:spcAft>
                <a:spcPts val="0"/>
              </a:spcAft>
              <a:buClr>
                <a:srgbClr val="FF0000"/>
              </a:buClr>
              <a:buFont typeface="+mj-lt"/>
              <a:buAutoNum type="arabicPeriod"/>
              <a:defRPr/>
            </a:pPr>
            <a:r>
              <a:rPr lang="en-US" sz="1800" b="1" kern="0" smtClean="0">
                <a:solidFill>
                  <a:srgbClr val="FF0066"/>
                </a:solidFill>
                <a:latin typeface="Arial" charset="0"/>
              </a:rPr>
              <a:t>Trong </a:t>
            </a:r>
            <a:r>
              <a:rPr lang="en-US" sz="1800" b="1" kern="0">
                <a:solidFill>
                  <a:srgbClr val="FF0066"/>
                </a:solidFill>
                <a:latin typeface="Arial" charset="0"/>
              </a:rPr>
              <a:t>giai đoạn một</a:t>
            </a:r>
            <a:r>
              <a:rPr lang="en-US" sz="1800" b="1" kern="0">
                <a:solidFill>
                  <a:srgbClr val="0000FF"/>
                </a:solidFill>
                <a:latin typeface="Arial" charset="0"/>
              </a:rPr>
              <a:t>, nhà thầu </a:t>
            </a:r>
            <a:r>
              <a:rPr lang="en-US" sz="1800" b="1" kern="0">
                <a:solidFill>
                  <a:srgbClr val="006600"/>
                </a:solidFill>
                <a:latin typeface="Arial" charset="0"/>
              </a:rPr>
              <a:t>nộp đồng thời </a:t>
            </a:r>
            <a:r>
              <a:rPr lang="en-US" sz="1800" b="1" kern="0">
                <a:solidFill>
                  <a:srgbClr val="0000FF"/>
                </a:solidFill>
                <a:latin typeface="Arial" charset="0"/>
              </a:rPr>
              <a:t>hồ sơ đề xuất về kỹ thuật và hồ sơ đề xuất về tài chính riêng biệt theo yêu cầu của hồ sơ mời thầu. </a:t>
            </a:r>
            <a:r>
              <a:rPr lang="en-US" sz="1800" b="1" kern="0">
                <a:solidFill>
                  <a:srgbClr val="006600"/>
                </a:solidFill>
                <a:latin typeface="Arial" charset="0"/>
              </a:rPr>
              <a:t>Hồ sơ đề xuất về kỹ thuật sẽ được mở ngay sau thời điểm đóng thầu</a:t>
            </a:r>
            <a:r>
              <a:rPr lang="en-US" sz="1800" b="1" kern="0">
                <a:solidFill>
                  <a:srgbClr val="0000FF"/>
                </a:solidFill>
                <a:latin typeface="Arial" charset="0"/>
              </a:rPr>
              <a:t>. Trên cơ sở đánh giá đề xuất về kỹ thuật của các nhà thầu trong giai đoạn này sẽ xác định các nội dung hiệu chỉnh về kỹ thuật so với hồ sơ mời thầu và danh sách nhà thầu đáp ứng yêu cầu được mời tham dự thầu giai đoạn hai. </a:t>
            </a:r>
            <a:r>
              <a:rPr lang="en-US" sz="1800" b="1" kern="0">
                <a:solidFill>
                  <a:srgbClr val="006600"/>
                </a:solidFill>
                <a:latin typeface="Arial" charset="0"/>
              </a:rPr>
              <a:t>Hồ sơ đề xuất về tài chính sẽ được mở ở giai đoạn </a:t>
            </a:r>
            <a:r>
              <a:rPr lang="en-US" sz="1800" b="1" kern="0" smtClean="0">
                <a:solidFill>
                  <a:srgbClr val="006600"/>
                </a:solidFill>
                <a:latin typeface="Arial" charset="0"/>
              </a:rPr>
              <a:t>hai</a:t>
            </a:r>
            <a:r>
              <a:rPr lang="en-US" sz="1800" b="1" kern="0" smtClean="0">
                <a:solidFill>
                  <a:srgbClr val="0000FF"/>
                </a:solidFill>
                <a:latin typeface="Arial" charset="0"/>
              </a:rPr>
              <a:t>.</a:t>
            </a:r>
          </a:p>
          <a:p>
            <a:pPr indent="-457200" algn="just" eaLnBrk="1" hangingPunct="1">
              <a:lnSpc>
                <a:spcPct val="108000"/>
              </a:lnSpc>
              <a:spcBef>
                <a:spcPts val="800"/>
              </a:spcBef>
              <a:spcAft>
                <a:spcPts val="0"/>
              </a:spcAft>
              <a:buClr>
                <a:srgbClr val="FF0000"/>
              </a:buClr>
              <a:buFont typeface="+mj-lt"/>
              <a:buAutoNum type="arabicPeriod"/>
              <a:defRPr/>
            </a:pPr>
            <a:r>
              <a:rPr lang="en-US" sz="1800" b="1" kern="0" smtClean="0">
                <a:solidFill>
                  <a:srgbClr val="FF0066"/>
                </a:solidFill>
                <a:latin typeface="Arial" charset="0"/>
              </a:rPr>
              <a:t>Trong </a:t>
            </a:r>
            <a:r>
              <a:rPr lang="en-US" sz="1800" b="1" kern="0">
                <a:solidFill>
                  <a:srgbClr val="FF0066"/>
                </a:solidFill>
                <a:latin typeface="Arial" charset="0"/>
              </a:rPr>
              <a:t>giai đoạn hai, </a:t>
            </a:r>
            <a:r>
              <a:rPr lang="en-US" sz="1800" b="1" kern="0">
                <a:solidFill>
                  <a:srgbClr val="0000FF"/>
                </a:solidFill>
                <a:latin typeface="Arial" charset="0"/>
              </a:rPr>
              <a:t>các nhà thầu đáp ứng yêu cầu trong giai đoạn một được mời nộp hồ sơ dự thầu. Hồ sơ dự thầu bao gồm đề xuất về kỹ thuật và đề xuất về tài chính theo yêu cầu của hồ sơ mời thầu giai đoạn hai tương ứng với nội dung hiệu chỉnh về kỹ thuật. Trong giai đoạn này, </a:t>
            </a:r>
            <a:r>
              <a:rPr lang="en-US" sz="1800" b="1" kern="0">
                <a:solidFill>
                  <a:srgbClr val="FF3300"/>
                </a:solidFill>
                <a:latin typeface="Arial" charset="0"/>
              </a:rPr>
              <a:t>hồ sơ đề xuất về tài chính đã nộp trong giai đoạn một sẽ được mở đồng thời với hồ sơ dự thầu giai đoạn hai để đánh giá</a:t>
            </a:r>
            <a:r>
              <a:rPr lang="en-US" sz="1800" b="1" kern="0" smtClean="0">
                <a:solidFill>
                  <a:srgbClr val="0000FF"/>
                </a:solidFill>
                <a:latin typeface="Arial" charset="0"/>
              </a:rPr>
              <a:t>.</a:t>
            </a:r>
            <a:endParaRPr lang="en-US" sz="1800" b="1" kern="0">
              <a:solidFill>
                <a:srgbClr val="0000FF"/>
              </a:solidFill>
              <a:latin typeface="Arial"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112" y="859808"/>
            <a:ext cx="7351776" cy="809724"/>
          </a:xfrm>
          <a:prstGeom prst="rect">
            <a:avLst/>
          </a:prstGeom>
        </p:spPr>
      </p:pic>
    </p:spTree>
    <p:extLst>
      <p:ext uri="{BB962C8B-B14F-4D97-AF65-F5344CB8AC3E}">
        <p14:creationId xmlns:p14="http://schemas.microsoft.com/office/powerpoint/2010/main" val="10904563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4277"/>
            <a:ext cx="8686800" cy="6809446"/>
          </a:xfrm>
          <a:prstGeom prst="rect">
            <a:avLst/>
          </a:prstGeom>
        </p:spPr>
      </p:pic>
    </p:spTree>
    <p:extLst>
      <p:ext uri="{BB962C8B-B14F-4D97-AF65-F5344CB8AC3E}">
        <p14:creationId xmlns:p14="http://schemas.microsoft.com/office/powerpoint/2010/main" val="37524346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55983"/>
            <a:ext cx="8680450" cy="1066800"/>
          </a:xfrm>
        </p:spPr>
        <p:txBody>
          <a:bodyPr anchor="ctr"/>
          <a:lstStyle/>
          <a:p>
            <a:pPr algn="ctr">
              <a:lnSpc>
                <a:spcPct val="120000"/>
              </a:lnSpc>
              <a:spcBef>
                <a:spcPts val="600"/>
              </a:spcBef>
              <a:spcAft>
                <a:spcPts val="600"/>
              </a:spcAft>
            </a:pPr>
            <a:r>
              <a:rPr lang="en-US" sz="2600" b="1" smtClean="0">
                <a:solidFill>
                  <a:srgbClr val="FF0000"/>
                </a:solidFill>
                <a:latin typeface="Arial" panose="020B0604020202020204" pitchFamily="34" charset="0"/>
                <a:cs typeface="Arial" panose="020B0604020202020204" pitchFamily="34" charset="0"/>
              </a:rPr>
              <a:t>BỐ CỤC CỦA LUẬT</a:t>
            </a:r>
            <a:br>
              <a:rPr lang="en-US" sz="2600" b="1" smtClean="0">
                <a:solidFill>
                  <a:srgbClr val="FF0000"/>
                </a:solidFill>
                <a:latin typeface="Arial" panose="020B0604020202020204" pitchFamily="34" charset="0"/>
                <a:cs typeface="Arial" panose="020B0604020202020204" pitchFamily="34" charset="0"/>
              </a:rPr>
            </a:br>
            <a:r>
              <a:rPr lang="en-US" sz="2600" b="1" smtClean="0">
                <a:solidFill>
                  <a:srgbClr val="006600"/>
                </a:solidFill>
                <a:latin typeface="Arial" panose="020B0604020202020204" pitchFamily="34" charset="0"/>
                <a:cs typeface="Arial" panose="020B0604020202020204" pitchFamily="34" charset="0"/>
              </a:rPr>
              <a:t>(13 chương với 96 điều)</a:t>
            </a:r>
            <a:endParaRPr lang="en-US" sz="2600" b="1">
              <a:solidFill>
                <a:srgbClr val="006600"/>
              </a:solidFill>
              <a:latin typeface="Arial" panose="020B0604020202020204" pitchFamily="34" charset="0"/>
              <a:cs typeface="Arial" panose="020B0604020202020204" pitchFamily="34" charset="0"/>
            </a:endParaRPr>
          </a:p>
        </p:txBody>
      </p:sp>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mj-lt"/>
              <a:buAutoNum type="arabicPeriod"/>
              <a:defRPr/>
            </a:pPr>
            <a:r>
              <a:rPr lang="en-US" sz="2300" b="1" kern="0" smtClean="0">
                <a:solidFill>
                  <a:srgbClr val="FF0066"/>
                </a:solidFill>
                <a:latin typeface="Arial" charset="0"/>
              </a:rPr>
              <a:t>QUY </a:t>
            </a:r>
            <a:r>
              <a:rPr lang="en-US" sz="2300" b="1" kern="0">
                <a:solidFill>
                  <a:srgbClr val="FF0066"/>
                </a:solidFill>
                <a:latin typeface="Arial" charset="0"/>
              </a:rPr>
              <a:t>ĐỊNH </a:t>
            </a:r>
            <a:r>
              <a:rPr lang="en-US" sz="2300" b="1" kern="0" smtClean="0">
                <a:solidFill>
                  <a:srgbClr val="FF0066"/>
                </a:solidFill>
                <a:latin typeface="Arial" charset="0"/>
              </a:rPr>
              <a:t>CHUNG</a:t>
            </a:r>
          </a:p>
          <a:p>
            <a:pPr indent="-457200" algn="just" eaLnBrk="1" hangingPunct="1">
              <a:lnSpc>
                <a:spcPct val="114000"/>
              </a:lnSpc>
              <a:spcBef>
                <a:spcPts val="1200"/>
              </a:spcBef>
              <a:spcAft>
                <a:spcPts val="0"/>
              </a:spcAft>
              <a:buClr>
                <a:srgbClr val="FF0000"/>
              </a:buClr>
              <a:buFont typeface="+mj-lt"/>
              <a:buAutoNum type="arabicPeriod"/>
              <a:defRPr/>
            </a:pPr>
            <a:r>
              <a:rPr lang="en-US" sz="2300" b="1" kern="0" smtClean="0">
                <a:solidFill>
                  <a:srgbClr val="FF0066"/>
                </a:solidFill>
                <a:latin typeface="Arial" charset="0"/>
              </a:rPr>
              <a:t>HÌNH </a:t>
            </a:r>
            <a:r>
              <a:rPr lang="en-US" sz="2300" b="1" kern="0">
                <a:solidFill>
                  <a:srgbClr val="FF0066"/>
                </a:solidFill>
                <a:latin typeface="Arial" charset="0"/>
              </a:rPr>
              <a:t>THỨC, PHƯƠNG THỨC LỰA CHỌN NHÀ THẦU, NHÀ ĐẦU TƯ VÀ TỔ CHỨC ĐẤU THẦU CHUYÊN </a:t>
            </a:r>
            <a:r>
              <a:rPr lang="en-US" sz="2300" b="1" kern="0" smtClean="0">
                <a:solidFill>
                  <a:srgbClr val="FF0066"/>
                </a:solidFill>
                <a:latin typeface="Arial" charset="0"/>
              </a:rPr>
              <a:t>NGHIỆP</a:t>
            </a:r>
          </a:p>
          <a:p>
            <a:pPr indent="-457200" algn="just" eaLnBrk="1" hangingPunct="1">
              <a:lnSpc>
                <a:spcPct val="114000"/>
              </a:lnSpc>
              <a:spcBef>
                <a:spcPts val="1200"/>
              </a:spcBef>
              <a:spcAft>
                <a:spcPts val="0"/>
              </a:spcAft>
              <a:buClr>
                <a:srgbClr val="FF0000"/>
              </a:buClr>
              <a:buFont typeface="+mj-lt"/>
              <a:buAutoNum type="arabicPeriod"/>
              <a:defRPr/>
            </a:pPr>
            <a:r>
              <a:rPr lang="en-US" sz="2300" b="1" kern="0" smtClean="0">
                <a:solidFill>
                  <a:srgbClr val="FF0066"/>
                </a:solidFill>
                <a:latin typeface="Arial" charset="0"/>
              </a:rPr>
              <a:t>KẾ </a:t>
            </a:r>
            <a:r>
              <a:rPr lang="en-US" sz="2300" b="1" kern="0">
                <a:solidFill>
                  <a:srgbClr val="FF0066"/>
                </a:solidFill>
                <a:latin typeface="Arial" charset="0"/>
              </a:rPr>
              <a:t>HOẠCH VÀ QUY TRÌNH LỰA CHỌN NHÀ </a:t>
            </a:r>
            <a:r>
              <a:rPr lang="en-US" sz="2300" b="1" kern="0" smtClean="0">
                <a:solidFill>
                  <a:srgbClr val="FF0066"/>
                </a:solidFill>
                <a:latin typeface="Arial" charset="0"/>
              </a:rPr>
              <a:t>THẦU</a:t>
            </a:r>
          </a:p>
          <a:p>
            <a:pPr indent="-457200" algn="just" eaLnBrk="1" hangingPunct="1">
              <a:lnSpc>
                <a:spcPct val="114000"/>
              </a:lnSpc>
              <a:spcBef>
                <a:spcPts val="1200"/>
              </a:spcBef>
              <a:spcAft>
                <a:spcPts val="0"/>
              </a:spcAft>
              <a:buClr>
                <a:srgbClr val="FF0000"/>
              </a:buClr>
              <a:buFont typeface="+mj-lt"/>
              <a:buAutoNum type="arabicPeriod"/>
              <a:defRPr/>
            </a:pPr>
            <a:r>
              <a:rPr lang="en-US" sz="2300" b="1" kern="0" smtClean="0">
                <a:solidFill>
                  <a:srgbClr val="0000FF"/>
                </a:solidFill>
                <a:latin typeface="Arial" charset="0"/>
              </a:rPr>
              <a:t>PHƯƠNG </a:t>
            </a:r>
            <a:r>
              <a:rPr lang="en-US" sz="2300" b="1" kern="0">
                <a:solidFill>
                  <a:srgbClr val="0000FF"/>
                </a:solidFill>
                <a:latin typeface="Arial" charset="0"/>
              </a:rPr>
              <a:t>PHÁP ĐÁNH GIÁ HỒ SƠ DỰ THẦU, HỒ SƠ </a:t>
            </a:r>
            <a:r>
              <a:rPr lang="en-US" sz="2300" b="1" kern="0" smtClean="0">
                <a:solidFill>
                  <a:srgbClr val="0000FF"/>
                </a:solidFill>
                <a:latin typeface="Arial" charset="0"/>
              </a:rPr>
              <a:t/>
            </a:r>
            <a:br>
              <a:rPr lang="en-US" sz="2300" b="1" kern="0" smtClean="0">
                <a:solidFill>
                  <a:srgbClr val="0000FF"/>
                </a:solidFill>
                <a:latin typeface="Arial" charset="0"/>
              </a:rPr>
            </a:br>
            <a:r>
              <a:rPr lang="en-US" sz="2300" b="1" kern="0" smtClean="0">
                <a:solidFill>
                  <a:srgbClr val="0000FF"/>
                </a:solidFill>
                <a:latin typeface="Arial" charset="0"/>
              </a:rPr>
              <a:t>ĐỀ </a:t>
            </a:r>
            <a:r>
              <a:rPr lang="en-US" sz="2300" b="1" kern="0">
                <a:solidFill>
                  <a:srgbClr val="0000FF"/>
                </a:solidFill>
                <a:latin typeface="Arial" charset="0"/>
              </a:rPr>
              <a:t>XUẤT; XÉT DUYỆT TRÚNG </a:t>
            </a:r>
            <a:r>
              <a:rPr lang="en-US" sz="2300" b="1" kern="0" smtClean="0">
                <a:solidFill>
                  <a:srgbClr val="0000FF"/>
                </a:solidFill>
                <a:latin typeface="Arial" charset="0"/>
              </a:rPr>
              <a:t>THẦU</a:t>
            </a:r>
          </a:p>
          <a:p>
            <a:pPr indent="-457200" algn="just" eaLnBrk="1" hangingPunct="1">
              <a:lnSpc>
                <a:spcPct val="114000"/>
              </a:lnSpc>
              <a:spcBef>
                <a:spcPts val="1200"/>
              </a:spcBef>
              <a:spcAft>
                <a:spcPts val="0"/>
              </a:spcAft>
              <a:buClr>
                <a:srgbClr val="FF0000"/>
              </a:buClr>
              <a:buFont typeface="+mj-lt"/>
              <a:buAutoNum type="arabicPeriod"/>
              <a:defRPr/>
            </a:pPr>
            <a:r>
              <a:rPr lang="en-US" sz="2300" b="1" kern="0" smtClean="0">
                <a:solidFill>
                  <a:srgbClr val="FF0066"/>
                </a:solidFill>
                <a:latin typeface="Arial" charset="0"/>
              </a:rPr>
              <a:t>MUA </a:t>
            </a:r>
            <a:r>
              <a:rPr lang="en-US" sz="2300" b="1" kern="0">
                <a:solidFill>
                  <a:srgbClr val="FF0066"/>
                </a:solidFill>
                <a:latin typeface="Arial" charset="0"/>
              </a:rPr>
              <a:t>SẮM TẬP TRUNG, MUA SẮM THƯỜNG XUYÊN</a:t>
            </a:r>
            <a:r>
              <a:rPr lang="en-US" sz="2300" b="1" kern="0">
                <a:solidFill>
                  <a:srgbClr val="0000FF"/>
                </a:solidFill>
                <a:latin typeface="Arial" charset="0"/>
              </a:rPr>
              <a:t>, </a:t>
            </a:r>
            <a:r>
              <a:rPr lang="en-US" sz="2300" b="1" kern="0" smtClean="0">
                <a:solidFill>
                  <a:srgbClr val="0000FF"/>
                </a:solidFill>
                <a:latin typeface="Arial" charset="0"/>
              </a:rPr>
              <a:t/>
            </a:r>
            <a:br>
              <a:rPr lang="en-US" sz="2300" b="1" kern="0" smtClean="0">
                <a:solidFill>
                  <a:srgbClr val="0000FF"/>
                </a:solidFill>
                <a:latin typeface="Arial" charset="0"/>
              </a:rPr>
            </a:br>
            <a:r>
              <a:rPr lang="en-US" sz="2300" b="1" kern="0" smtClean="0">
                <a:solidFill>
                  <a:srgbClr val="0000FF"/>
                </a:solidFill>
                <a:latin typeface="Arial" charset="0"/>
              </a:rPr>
              <a:t>MUA </a:t>
            </a:r>
            <a:r>
              <a:rPr lang="en-US" sz="2300" b="1" kern="0">
                <a:solidFill>
                  <a:srgbClr val="0000FF"/>
                </a:solidFill>
                <a:latin typeface="Arial" charset="0"/>
              </a:rPr>
              <a:t>THUỐC, VẬT TƯ Y TẾ; CUNG CẤP SẢN PHẨM, DỊCH VỤ </a:t>
            </a:r>
            <a:r>
              <a:rPr lang="en-US" sz="2300" b="1" kern="0" smtClean="0">
                <a:solidFill>
                  <a:srgbClr val="0000FF"/>
                </a:solidFill>
                <a:latin typeface="Arial" charset="0"/>
              </a:rPr>
              <a:t>CÔNG</a:t>
            </a:r>
          </a:p>
          <a:p>
            <a:pPr indent="-457200" algn="just" eaLnBrk="1" hangingPunct="1">
              <a:lnSpc>
                <a:spcPct val="114000"/>
              </a:lnSpc>
              <a:spcBef>
                <a:spcPts val="1200"/>
              </a:spcBef>
              <a:spcAft>
                <a:spcPts val="0"/>
              </a:spcAft>
              <a:buClr>
                <a:srgbClr val="FF0000"/>
              </a:buClr>
              <a:buFont typeface="+mj-lt"/>
              <a:buAutoNum type="arabicPeriod"/>
              <a:defRPr/>
            </a:pPr>
            <a:r>
              <a:rPr lang="en-US" sz="2300" b="1" kern="0" smtClean="0">
                <a:solidFill>
                  <a:srgbClr val="0000FF"/>
                </a:solidFill>
                <a:latin typeface="Arial" charset="0"/>
              </a:rPr>
              <a:t>LỰA </a:t>
            </a:r>
            <a:r>
              <a:rPr lang="en-US" sz="2300" b="1" kern="0">
                <a:solidFill>
                  <a:srgbClr val="0000FF"/>
                </a:solidFill>
                <a:latin typeface="Arial" charset="0"/>
              </a:rPr>
              <a:t>CHỌN NHÀ ĐẦU </a:t>
            </a:r>
            <a:r>
              <a:rPr lang="en-US" sz="2300" b="1" kern="0" smtClean="0">
                <a:solidFill>
                  <a:srgbClr val="0000FF"/>
                </a:solidFill>
                <a:latin typeface="Arial" charset="0"/>
              </a:rPr>
              <a:t>TƯ</a:t>
            </a:r>
          </a:p>
          <a:p>
            <a:pPr indent="-457200" algn="just" eaLnBrk="1" hangingPunct="1">
              <a:lnSpc>
                <a:spcPct val="114000"/>
              </a:lnSpc>
              <a:spcBef>
                <a:spcPts val="1200"/>
              </a:spcBef>
              <a:spcAft>
                <a:spcPts val="0"/>
              </a:spcAft>
              <a:buClr>
                <a:srgbClr val="FF0000"/>
              </a:buClr>
              <a:buFont typeface="+mj-lt"/>
              <a:buAutoNum type="arabicPeriod"/>
              <a:defRPr/>
            </a:pPr>
            <a:r>
              <a:rPr lang="en-US" sz="2300" b="1" kern="0" smtClean="0">
                <a:solidFill>
                  <a:srgbClr val="0000FF"/>
                </a:solidFill>
                <a:latin typeface="Arial" charset="0"/>
              </a:rPr>
              <a:t>LỰA </a:t>
            </a:r>
            <a:r>
              <a:rPr lang="en-US" sz="2300" b="1" kern="0">
                <a:solidFill>
                  <a:srgbClr val="0000FF"/>
                </a:solidFill>
                <a:latin typeface="Arial" charset="0"/>
              </a:rPr>
              <a:t>CHỌN NHÀ THẦU, NHÀ ĐẦU TƯ QUA </a:t>
            </a:r>
            <a:r>
              <a:rPr lang="en-US" sz="2300" b="1" kern="0" smtClean="0">
                <a:solidFill>
                  <a:srgbClr val="0000FF"/>
                </a:solidFill>
                <a:latin typeface="Arial" charset="0"/>
              </a:rPr>
              <a:t>MẠNG</a:t>
            </a:r>
          </a:p>
        </p:txBody>
      </p:sp>
    </p:spTree>
    <p:extLst>
      <p:ext uri="{BB962C8B-B14F-4D97-AF65-F5344CB8AC3E}">
        <p14:creationId xmlns:p14="http://schemas.microsoft.com/office/powerpoint/2010/main" val="20479600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fr-FR" sz="2200" b="1">
                <a:solidFill>
                  <a:srgbClr val="FF0000"/>
                </a:solidFill>
                <a:latin typeface="Arial" panose="020B0604020202020204" pitchFamily="34" charset="0"/>
                <a:cs typeface="Arial" panose="020B0604020202020204" pitchFamily="34" charset="0"/>
              </a:rPr>
              <a:t>CHƯƠNG </a:t>
            </a:r>
            <a:r>
              <a:rPr lang="en-US" sz="2200" b="1" smtClean="0">
                <a:solidFill>
                  <a:srgbClr val="FF0000"/>
                </a:solidFill>
                <a:latin typeface="Arial" panose="020B0604020202020204" pitchFamily="34" charset="0"/>
                <a:cs typeface="Arial" panose="020B0604020202020204" pitchFamily="34" charset="0"/>
              </a:rPr>
              <a:t>3. KẾ </a:t>
            </a:r>
            <a:r>
              <a:rPr lang="en-US" sz="2200" b="1">
                <a:solidFill>
                  <a:srgbClr val="FF0000"/>
                </a:solidFill>
                <a:latin typeface="Arial" panose="020B0604020202020204" pitchFamily="34" charset="0"/>
                <a:cs typeface="Arial" panose="020B0604020202020204" pitchFamily="34" charset="0"/>
              </a:rPr>
              <a:t>HOẠCH VÀ QUY TRÌNH LỰA CHỌN NHÀ </a:t>
            </a:r>
            <a:r>
              <a:rPr lang="en-US" sz="2200" b="1" smtClean="0">
                <a:solidFill>
                  <a:srgbClr val="FF0000"/>
                </a:solidFill>
                <a:latin typeface="Arial" panose="020B0604020202020204" pitchFamily="34" charset="0"/>
                <a:cs typeface="Arial" panose="020B0604020202020204" pitchFamily="34" charset="0"/>
              </a:rPr>
              <a:t>THẦU</a:t>
            </a:r>
            <a:br>
              <a:rPr lang="en-US" sz="2200" b="1" smtClean="0">
                <a:solidFill>
                  <a:srgbClr val="FF0000"/>
                </a:solidFill>
                <a:latin typeface="Arial" panose="020B0604020202020204" pitchFamily="34" charset="0"/>
                <a:cs typeface="Arial" panose="020B0604020202020204" pitchFamily="34" charset="0"/>
              </a:rPr>
            </a:br>
            <a:r>
              <a:rPr lang="en-US" sz="2000" b="1" smtClean="0">
                <a:solidFill>
                  <a:srgbClr val="FF0000"/>
                </a:solidFill>
                <a:latin typeface="Arial" panose="020B0604020202020204" pitchFamily="34" charset="0"/>
                <a:cs typeface="Arial" panose="020B0604020202020204" pitchFamily="34" charset="0"/>
              </a:rPr>
              <a:t/>
            </a:r>
            <a:br>
              <a:rPr lang="en-US" sz="2000" b="1" smtClean="0">
                <a:solidFill>
                  <a:srgbClr val="FF0000"/>
                </a:solidFill>
                <a:latin typeface="Arial" panose="020B0604020202020204" pitchFamily="34" charset="0"/>
                <a:cs typeface="Arial" panose="020B0604020202020204" pitchFamily="34" charset="0"/>
              </a:rPr>
            </a:br>
            <a:endParaRPr lang="en-US" sz="20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79438" indent="-469900" algn="just" eaLnBrk="1" hangingPunct="1">
              <a:spcBef>
                <a:spcPts val="600"/>
              </a:spcBef>
              <a:spcAft>
                <a:spcPts val="0"/>
              </a:spcAft>
              <a:buClr>
                <a:srgbClr val="FF0000"/>
              </a:buClr>
              <a:buFont typeface="Wingdings" pitchFamily="2" charset="2"/>
              <a:buChar char="v"/>
              <a:defRPr/>
            </a:pPr>
            <a:r>
              <a:rPr lang="en-US" sz="1850" b="1" kern="0" smtClean="0">
                <a:solidFill>
                  <a:srgbClr val="FF0066"/>
                </a:solidFill>
                <a:latin typeface="Arial" charset="0"/>
              </a:rPr>
              <a:t>Điều </a:t>
            </a:r>
            <a:r>
              <a:rPr lang="en-US" sz="1850" b="1" kern="0">
                <a:solidFill>
                  <a:srgbClr val="FF0066"/>
                </a:solidFill>
                <a:latin typeface="Arial" charset="0"/>
              </a:rPr>
              <a:t>35. Nội dung kế hoạch lựa chọn nhà thầu đối với từng gói </a:t>
            </a:r>
            <a:r>
              <a:rPr lang="en-US" sz="1850" b="1" kern="0" smtClean="0">
                <a:solidFill>
                  <a:srgbClr val="FF0066"/>
                </a:solidFill>
                <a:latin typeface="Arial" charset="0"/>
              </a:rPr>
              <a:t>thầu</a:t>
            </a:r>
            <a:endParaRPr lang="fr-FR" sz="1850" b="1" kern="0">
              <a:solidFill>
                <a:srgbClr val="FF0066"/>
              </a:solidFill>
              <a:latin typeface="Arial" charset="0"/>
            </a:endParaRPr>
          </a:p>
          <a:p>
            <a:pPr indent="-457200" algn="just" eaLnBrk="1" hangingPunct="1">
              <a:spcBef>
                <a:spcPts val="600"/>
              </a:spcBef>
              <a:spcAft>
                <a:spcPts val="0"/>
              </a:spcAft>
              <a:buClr>
                <a:srgbClr val="FF0000"/>
              </a:buClr>
              <a:buFont typeface="+mj-lt"/>
              <a:buAutoNum type="arabicPeriod"/>
              <a:defRPr/>
            </a:pPr>
            <a:r>
              <a:rPr lang="en-US" sz="1850" b="1" kern="0" smtClean="0">
                <a:solidFill>
                  <a:srgbClr val="FF0066"/>
                </a:solidFill>
                <a:latin typeface="Arial" charset="0"/>
              </a:rPr>
              <a:t>Tên </a:t>
            </a:r>
            <a:r>
              <a:rPr lang="en-US" sz="1850" b="1" kern="0">
                <a:solidFill>
                  <a:srgbClr val="FF0066"/>
                </a:solidFill>
                <a:latin typeface="Arial" charset="0"/>
              </a:rPr>
              <a:t>gói </a:t>
            </a:r>
            <a:r>
              <a:rPr lang="en-US" sz="1850" b="1" kern="0" smtClean="0">
                <a:solidFill>
                  <a:srgbClr val="FF0066"/>
                </a:solidFill>
                <a:latin typeface="Arial" charset="0"/>
              </a:rPr>
              <a:t>thầu: </a:t>
            </a:r>
            <a:r>
              <a:rPr lang="en-US" sz="1850" b="1" kern="0" smtClean="0">
                <a:solidFill>
                  <a:srgbClr val="0000FF"/>
                </a:solidFill>
                <a:latin typeface="Arial" charset="0"/>
              </a:rPr>
              <a:t>Tên </a:t>
            </a:r>
            <a:r>
              <a:rPr lang="en-US" sz="1850" b="1" kern="0">
                <a:solidFill>
                  <a:srgbClr val="0000FF"/>
                </a:solidFill>
                <a:latin typeface="Arial" charset="0"/>
              </a:rPr>
              <a:t>gói thầu thể hiện tính chất, nội dung và phạm vi công việc của gói thầu, phù hợp với nội dung nêu trong dự án, dự toán mua sắm. Trường hợp gói thầu gồm nhiều phần riêng biệt, trong kế hoạch lựa chọn nhà thầu cần nêu tên thể hiện nội dung cơ bản của từng </a:t>
            </a:r>
            <a:r>
              <a:rPr lang="en-US" sz="1850" b="1" kern="0" smtClean="0">
                <a:solidFill>
                  <a:srgbClr val="0000FF"/>
                </a:solidFill>
                <a:latin typeface="Arial" charset="0"/>
              </a:rPr>
              <a:t>phần.</a:t>
            </a:r>
          </a:p>
          <a:p>
            <a:pPr indent="-457200" algn="just" eaLnBrk="1" hangingPunct="1">
              <a:spcBef>
                <a:spcPts val="600"/>
              </a:spcBef>
              <a:spcAft>
                <a:spcPts val="0"/>
              </a:spcAft>
              <a:buClr>
                <a:srgbClr val="FF0000"/>
              </a:buClr>
              <a:buFont typeface="+mj-lt"/>
              <a:buAutoNum type="arabicPeriod"/>
              <a:defRPr/>
            </a:pPr>
            <a:r>
              <a:rPr lang="en-US" sz="1850" b="1" kern="0" smtClean="0">
                <a:solidFill>
                  <a:srgbClr val="FF0066"/>
                </a:solidFill>
                <a:latin typeface="Arial" charset="0"/>
              </a:rPr>
              <a:t>Giá </a:t>
            </a:r>
            <a:r>
              <a:rPr lang="en-US" sz="1850" b="1" kern="0">
                <a:solidFill>
                  <a:srgbClr val="FF0066"/>
                </a:solidFill>
                <a:latin typeface="Arial" charset="0"/>
              </a:rPr>
              <a:t>gói </a:t>
            </a:r>
            <a:r>
              <a:rPr lang="en-US" sz="1850" b="1" kern="0" smtClean="0">
                <a:solidFill>
                  <a:srgbClr val="FF0066"/>
                </a:solidFill>
                <a:latin typeface="Arial" charset="0"/>
              </a:rPr>
              <a:t>thầu:</a:t>
            </a:r>
          </a:p>
          <a:p>
            <a:pPr indent="-457200" algn="just" eaLnBrk="1" hangingPunct="1">
              <a:spcBef>
                <a:spcPts val="600"/>
              </a:spcBef>
              <a:spcAft>
                <a:spcPts val="0"/>
              </a:spcAft>
              <a:buClr>
                <a:srgbClr val="FF0000"/>
              </a:buClr>
              <a:buFont typeface="+mj-lt"/>
              <a:buAutoNum type="alphaLcParenR"/>
              <a:defRPr/>
            </a:pPr>
            <a:r>
              <a:rPr lang="en-US" sz="1850" b="1" kern="0" smtClean="0">
                <a:solidFill>
                  <a:srgbClr val="0000FF"/>
                </a:solidFill>
                <a:latin typeface="Arial" charset="0"/>
              </a:rPr>
              <a:t>Giá </a:t>
            </a:r>
            <a:r>
              <a:rPr lang="en-US" sz="1850" b="1" kern="0">
                <a:solidFill>
                  <a:srgbClr val="0000FF"/>
                </a:solidFill>
                <a:latin typeface="Arial" charset="0"/>
              </a:rPr>
              <a:t>gói thầu được xác định trên </a:t>
            </a:r>
            <a:r>
              <a:rPr lang="en-US" sz="1850" b="1" kern="0" smtClean="0">
                <a:solidFill>
                  <a:srgbClr val="0000FF"/>
                </a:solidFill>
                <a:latin typeface="Arial" charset="0"/>
              </a:rPr>
              <a:t>CS tổng </a:t>
            </a:r>
            <a:r>
              <a:rPr lang="en-US" sz="1850" b="1" kern="0">
                <a:solidFill>
                  <a:srgbClr val="0000FF"/>
                </a:solidFill>
                <a:latin typeface="Arial" charset="0"/>
              </a:rPr>
              <a:t>mức đầu tư hoặc dự toán </a:t>
            </a:r>
            <a:r>
              <a:rPr lang="en-US" sz="1850" b="1" kern="0" smtClean="0">
                <a:solidFill>
                  <a:srgbClr val="0000FF"/>
                </a:solidFill>
                <a:latin typeface="Arial" charset="0"/>
              </a:rPr>
              <a:t/>
            </a:r>
            <a:br>
              <a:rPr lang="en-US" sz="1850" b="1" kern="0" smtClean="0">
                <a:solidFill>
                  <a:srgbClr val="0000FF"/>
                </a:solidFill>
                <a:latin typeface="Arial" charset="0"/>
              </a:rPr>
            </a:br>
            <a:r>
              <a:rPr lang="en-US" sz="1850" b="1" kern="0" smtClean="0">
                <a:solidFill>
                  <a:srgbClr val="0000FF"/>
                </a:solidFill>
                <a:latin typeface="Arial" charset="0"/>
              </a:rPr>
              <a:t>(</a:t>
            </a:r>
            <a:r>
              <a:rPr lang="en-US" sz="1850" b="1" kern="0">
                <a:solidFill>
                  <a:srgbClr val="0000FF"/>
                </a:solidFill>
                <a:latin typeface="Arial" charset="0"/>
              </a:rPr>
              <a:t>nếu có) đối với </a:t>
            </a:r>
            <a:r>
              <a:rPr lang="en-US" sz="1850" b="1" kern="0" smtClean="0">
                <a:solidFill>
                  <a:srgbClr val="0000FF"/>
                </a:solidFill>
                <a:latin typeface="Arial" charset="0"/>
              </a:rPr>
              <a:t>DA; </a:t>
            </a:r>
            <a:r>
              <a:rPr lang="en-US" sz="1850" b="1" kern="0">
                <a:solidFill>
                  <a:srgbClr val="0000FF"/>
                </a:solidFill>
                <a:latin typeface="Arial" charset="0"/>
              </a:rPr>
              <a:t>dự toán mua sắm đối với mua sắm thường xuyên. Giá gói thầu được tính đúng, tính đủ toàn bộ chi phí để thực hiện gói thầu, kể cả chi phí dự phòng, phí, lệ phí và thuế. Giá gói thầu được cập nhật trong thời hạn 28 ngày trước ngày mở thầu nếu cần </a:t>
            </a:r>
            <a:r>
              <a:rPr lang="en-US" sz="1850" b="1" kern="0" smtClean="0">
                <a:solidFill>
                  <a:srgbClr val="0000FF"/>
                </a:solidFill>
                <a:latin typeface="Arial" charset="0"/>
              </a:rPr>
              <a:t>thiết;</a:t>
            </a:r>
          </a:p>
          <a:p>
            <a:pPr indent="-457200" algn="just" eaLnBrk="1" hangingPunct="1">
              <a:spcBef>
                <a:spcPts val="600"/>
              </a:spcBef>
              <a:spcAft>
                <a:spcPts val="0"/>
              </a:spcAft>
              <a:buClr>
                <a:srgbClr val="FF0000"/>
              </a:buClr>
              <a:buFont typeface="+mj-lt"/>
              <a:buAutoNum type="alphaLcParenR"/>
              <a:defRPr/>
            </a:pPr>
            <a:r>
              <a:rPr lang="en-US" sz="1850" b="1" kern="0" smtClean="0">
                <a:solidFill>
                  <a:srgbClr val="0000FF"/>
                </a:solidFill>
                <a:latin typeface="Arial" charset="0"/>
              </a:rPr>
              <a:t>Đối </a:t>
            </a:r>
            <a:r>
              <a:rPr lang="en-US" sz="1850" b="1" kern="0">
                <a:solidFill>
                  <a:srgbClr val="0000FF"/>
                </a:solidFill>
                <a:latin typeface="Arial" charset="0"/>
              </a:rPr>
              <a:t>với gói thầu cung cấp dịch vụ tư vấn lập </a:t>
            </a:r>
            <a:r>
              <a:rPr lang="en-US" sz="1850" b="1" kern="0" smtClean="0">
                <a:solidFill>
                  <a:srgbClr val="0000FF"/>
                </a:solidFill>
                <a:latin typeface="Arial" charset="0"/>
              </a:rPr>
              <a:t>BC nghiên </a:t>
            </a:r>
            <a:r>
              <a:rPr lang="en-US" sz="1850" b="1" kern="0">
                <a:solidFill>
                  <a:srgbClr val="0000FF"/>
                </a:solidFill>
                <a:latin typeface="Arial" charset="0"/>
              </a:rPr>
              <a:t>cứu tiền khả thi, </a:t>
            </a:r>
            <a:r>
              <a:rPr lang="en-US" sz="1850" b="1" kern="0" smtClean="0">
                <a:solidFill>
                  <a:srgbClr val="0000FF"/>
                </a:solidFill>
                <a:latin typeface="Arial" charset="0"/>
              </a:rPr>
              <a:t>BC nghiên </a:t>
            </a:r>
            <a:r>
              <a:rPr lang="en-US" sz="1850" b="1" kern="0">
                <a:solidFill>
                  <a:srgbClr val="0000FF"/>
                </a:solidFill>
                <a:latin typeface="Arial" charset="0"/>
              </a:rPr>
              <a:t>cứu khả thi, giá gói thầu được xác định trên </a:t>
            </a:r>
            <a:r>
              <a:rPr lang="en-US" sz="1850" b="1" kern="0" smtClean="0">
                <a:solidFill>
                  <a:srgbClr val="0000FF"/>
                </a:solidFill>
                <a:latin typeface="Arial" charset="0"/>
              </a:rPr>
              <a:t>CS các </a:t>
            </a:r>
            <a:r>
              <a:rPr lang="en-US" sz="1850" b="1" kern="0">
                <a:solidFill>
                  <a:srgbClr val="0000FF"/>
                </a:solidFill>
                <a:latin typeface="Arial" charset="0"/>
              </a:rPr>
              <a:t>thông tin về giá trung bình theo thống kê của các </a:t>
            </a:r>
            <a:r>
              <a:rPr lang="en-US" sz="1850" b="1" kern="0" smtClean="0">
                <a:solidFill>
                  <a:srgbClr val="0000FF"/>
                </a:solidFill>
                <a:latin typeface="Arial" charset="0"/>
              </a:rPr>
              <a:t>DA đã </a:t>
            </a:r>
            <a:r>
              <a:rPr lang="en-US" sz="1850" b="1" kern="0">
                <a:solidFill>
                  <a:srgbClr val="0000FF"/>
                </a:solidFill>
                <a:latin typeface="Arial" charset="0"/>
              </a:rPr>
              <a:t>thực hiện trong khoảng thời gian xác định; ước tính tổng mức đầu tư theo định mức suất đầu tư; sơ bộ tổng mức đầu </a:t>
            </a:r>
            <a:r>
              <a:rPr lang="en-US" sz="1850" b="1" kern="0" smtClean="0">
                <a:solidFill>
                  <a:srgbClr val="0000FF"/>
                </a:solidFill>
                <a:latin typeface="Arial" charset="0"/>
              </a:rPr>
              <a:t>tư;</a:t>
            </a:r>
          </a:p>
          <a:p>
            <a:pPr indent="-457200" algn="just" eaLnBrk="1" hangingPunct="1">
              <a:spcBef>
                <a:spcPts val="600"/>
              </a:spcBef>
              <a:spcAft>
                <a:spcPts val="0"/>
              </a:spcAft>
              <a:buClr>
                <a:srgbClr val="FF0000"/>
              </a:buClr>
              <a:buFont typeface="+mj-lt"/>
              <a:buAutoNum type="alphaLcParenR"/>
              <a:defRPr/>
            </a:pPr>
            <a:r>
              <a:rPr lang="en-US" sz="1850" b="1" kern="0" smtClean="0">
                <a:solidFill>
                  <a:srgbClr val="0000FF"/>
                </a:solidFill>
                <a:latin typeface="Arial" charset="0"/>
              </a:rPr>
              <a:t>Trường </a:t>
            </a:r>
            <a:r>
              <a:rPr lang="en-US" sz="1850" b="1" kern="0">
                <a:solidFill>
                  <a:srgbClr val="0000FF"/>
                </a:solidFill>
                <a:latin typeface="Arial" charset="0"/>
              </a:rPr>
              <a:t>hợp gói thầu gồm nhiều phần riêng biệt thì ghi rõ giá ước tính cho từng phần trong giá gói thầu</a:t>
            </a:r>
            <a:r>
              <a:rPr lang="en-US" sz="1850" b="1" kern="0" smtClean="0">
                <a:solidFill>
                  <a:srgbClr val="0000FF"/>
                </a:solidFill>
                <a:latin typeface="Arial" charset="0"/>
              </a:rPr>
              <a:t>.</a:t>
            </a:r>
            <a:endParaRPr lang="fr-FR" sz="1850" b="1" kern="0">
              <a:solidFill>
                <a:srgbClr val="0000FF"/>
              </a:solidFill>
              <a:latin typeface="Arial" charset="0"/>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896112" y="488744"/>
            <a:ext cx="7351776" cy="777240"/>
          </a:xfrm>
          <a:prstGeom prst="rect">
            <a:avLst/>
          </a:prstGeom>
        </p:spPr>
      </p:pic>
    </p:spTree>
    <p:extLst>
      <p:ext uri="{BB962C8B-B14F-4D97-AF65-F5344CB8AC3E}">
        <p14:creationId xmlns:p14="http://schemas.microsoft.com/office/powerpoint/2010/main" val="30716481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marL="579438" indent="-469900" algn="ctr" eaLnBrk="1" hangingPunct="1">
              <a:spcBef>
                <a:spcPts val="600"/>
              </a:spcBef>
              <a:spcAft>
                <a:spcPts val="0"/>
              </a:spcAft>
              <a:defRPr/>
            </a:pPr>
            <a:r>
              <a:rPr lang="en-US" sz="2500" b="1" smtClean="0">
                <a:solidFill>
                  <a:srgbClr val="FF0000"/>
                </a:solidFill>
                <a:latin typeface="Arial" panose="020B0604020202020204" pitchFamily="34" charset="0"/>
                <a:cs typeface="Arial" panose="020B0604020202020204" pitchFamily="34" charset="0"/>
              </a:rPr>
              <a:t>Điều </a:t>
            </a:r>
            <a:r>
              <a:rPr lang="en-US" sz="2500" b="1">
                <a:solidFill>
                  <a:srgbClr val="FF0000"/>
                </a:solidFill>
                <a:latin typeface="Arial" panose="020B0604020202020204" pitchFamily="34" charset="0"/>
                <a:cs typeface="Arial" panose="020B0604020202020204" pitchFamily="34" charset="0"/>
              </a:rPr>
              <a:t>35. Nội dung kế hoạch lựa chọn nhà thầu </a:t>
            </a:r>
            <a:r>
              <a:rPr lang="en-US" sz="2500" b="1" smtClean="0">
                <a:solidFill>
                  <a:srgbClr val="FF0000"/>
                </a:solidFill>
                <a:latin typeface="Arial" panose="020B0604020202020204" pitchFamily="34" charset="0"/>
                <a:cs typeface="Arial" panose="020B0604020202020204" pitchFamily="34" charset="0"/>
              </a:rPr>
              <a:t/>
            </a:r>
            <a:br>
              <a:rPr lang="en-US" sz="2500" b="1" smtClean="0">
                <a:solidFill>
                  <a:srgbClr val="FF0000"/>
                </a:solidFill>
                <a:latin typeface="Arial" panose="020B0604020202020204" pitchFamily="34" charset="0"/>
                <a:cs typeface="Arial" panose="020B0604020202020204" pitchFamily="34" charset="0"/>
              </a:rPr>
            </a:br>
            <a:r>
              <a:rPr lang="en-US" sz="2500" b="1" smtClean="0">
                <a:solidFill>
                  <a:srgbClr val="FF0000"/>
                </a:solidFill>
                <a:latin typeface="Arial" panose="020B0604020202020204" pitchFamily="34" charset="0"/>
                <a:cs typeface="Arial" panose="020B0604020202020204" pitchFamily="34" charset="0"/>
              </a:rPr>
              <a:t>đối </a:t>
            </a:r>
            <a:r>
              <a:rPr lang="en-US" sz="2500" b="1">
                <a:solidFill>
                  <a:srgbClr val="FF0000"/>
                </a:solidFill>
                <a:latin typeface="Arial" panose="020B0604020202020204" pitchFamily="34" charset="0"/>
                <a:cs typeface="Arial" panose="020B0604020202020204" pitchFamily="34" charset="0"/>
              </a:rPr>
              <a:t>với từng gói thầu</a:t>
            </a:r>
            <a:endParaRPr lang="fr-FR" sz="25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8000"/>
              </a:lnSpc>
              <a:spcBef>
                <a:spcPts val="1000"/>
              </a:spcBef>
              <a:spcAft>
                <a:spcPts val="0"/>
              </a:spcAft>
              <a:buClr>
                <a:srgbClr val="FF0000"/>
              </a:buClr>
              <a:buFont typeface="+mj-lt"/>
              <a:buAutoNum type="arabicPeriod" startAt="3"/>
              <a:defRPr/>
            </a:pPr>
            <a:r>
              <a:rPr lang="en-US" sz="2100" b="1" kern="0" smtClean="0">
                <a:solidFill>
                  <a:srgbClr val="FF0066"/>
                </a:solidFill>
                <a:latin typeface="Arial" charset="0"/>
              </a:rPr>
              <a:t>Nguồn </a:t>
            </a:r>
            <a:r>
              <a:rPr lang="en-US" sz="2100" b="1" kern="0">
                <a:solidFill>
                  <a:srgbClr val="FF0066"/>
                </a:solidFill>
                <a:latin typeface="Arial" charset="0"/>
              </a:rPr>
              <a:t>vốn</a:t>
            </a:r>
            <a:r>
              <a:rPr lang="en-US" sz="2100" b="1" kern="0" smtClean="0">
                <a:solidFill>
                  <a:srgbClr val="FF0066"/>
                </a:solidFill>
                <a:latin typeface="Arial" charset="0"/>
              </a:rPr>
              <a:t>: </a:t>
            </a:r>
            <a:r>
              <a:rPr lang="en-US" sz="2100" b="1" kern="0" smtClean="0">
                <a:solidFill>
                  <a:srgbClr val="0000FF"/>
                </a:solidFill>
                <a:latin typeface="Arial" charset="0"/>
              </a:rPr>
              <a:t>Đối </a:t>
            </a:r>
            <a:r>
              <a:rPr lang="en-US" sz="2100" b="1" kern="0">
                <a:solidFill>
                  <a:srgbClr val="0000FF"/>
                </a:solidFill>
                <a:latin typeface="Arial" charset="0"/>
              </a:rPr>
              <a:t>với mỗi gói thầu phải nêu rõ nguồn vốn hoặc phương thức thu xếp vốn, thời gian cấp vốn để thanh toán cho nhà thầu; trường hợp sử dụng vốn hỗ trợ phát triển chính thức, vốn vay ưu đãi thì phải ghi rõ tên nhà tài trợ và cơ cấu nguồn vốn, bao gồm vốn tài trợ, vốn đối ứng trong </a:t>
            </a:r>
            <a:r>
              <a:rPr lang="en-US" sz="2100" b="1" kern="0" smtClean="0">
                <a:solidFill>
                  <a:srgbClr val="0000FF"/>
                </a:solidFill>
                <a:latin typeface="Arial" charset="0"/>
              </a:rPr>
              <a:t>nước. </a:t>
            </a:r>
          </a:p>
          <a:p>
            <a:pPr indent="-457200" algn="just" eaLnBrk="1" hangingPunct="1">
              <a:lnSpc>
                <a:spcPct val="108000"/>
              </a:lnSpc>
              <a:spcBef>
                <a:spcPts val="1000"/>
              </a:spcBef>
              <a:spcAft>
                <a:spcPts val="0"/>
              </a:spcAft>
              <a:buClr>
                <a:srgbClr val="FF0000"/>
              </a:buClr>
              <a:buFont typeface="+mj-lt"/>
              <a:buAutoNum type="arabicPeriod" startAt="3"/>
              <a:defRPr/>
            </a:pPr>
            <a:r>
              <a:rPr lang="en-US" sz="2100" b="1" kern="0" smtClean="0">
                <a:solidFill>
                  <a:srgbClr val="FF0066"/>
                </a:solidFill>
                <a:latin typeface="Arial" charset="0"/>
              </a:rPr>
              <a:t>Hình </a:t>
            </a:r>
            <a:r>
              <a:rPr lang="en-US" sz="2100" b="1" kern="0">
                <a:solidFill>
                  <a:srgbClr val="FF0066"/>
                </a:solidFill>
                <a:latin typeface="Arial" charset="0"/>
              </a:rPr>
              <a:t>thức và phương thức lựa chọn nhà thầu</a:t>
            </a:r>
            <a:r>
              <a:rPr lang="en-US" sz="2100" b="1" kern="0" smtClean="0">
                <a:solidFill>
                  <a:srgbClr val="FF0066"/>
                </a:solidFill>
                <a:latin typeface="Arial" charset="0"/>
              </a:rPr>
              <a:t>: </a:t>
            </a:r>
            <a:r>
              <a:rPr lang="en-US" sz="2100" b="1" kern="0" smtClean="0">
                <a:solidFill>
                  <a:srgbClr val="0000FF"/>
                </a:solidFill>
                <a:latin typeface="Arial" charset="0"/>
              </a:rPr>
              <a:t>Đối </a:t>
            </a:r>
            <a:r>
              <a:rPr lang="en-US" sz="2100" b="1" kern="0">
                <a:solidFill>
                  <a:srgbClr val="0000FF"/>
                </a:solidFill>
                <a:latin typeface="Arial" charset="0"/>
              </a:rPr>
              <a:t>với mỗi gói thầu phải nêu rõ hình thức và phương thức lựa chọn nhà thầu; lựa chọn nhà thầu trong nước hay quốc </a:t>
            </a:r>
            <a:r>
              <a:rPr lang="en-US" sz="2100" b="1" kern="0" smtClean="0">
                <a:solidFill>
                  <a:srgbClr val="0000FF"/>
                </a:solidFill>
                <a:latin typeface="Arial" charset="0"/>
              </a:rPr>
              <a:t>tế.</a:t>
            </a:r>
          </a:p>
          <a:p>
            <a:pPr indent="-457200" algn="just" eaLnBrk="1" hangingPunct="1">
              <a:lnSpc>
                <a:spcPct val="108000"/>
              </a:lnSpc>
              <a:spcBef>
                <a:spcPts val="1000"/>
              </a:spcBef>
              <a:spcAft>
                <a:spcPts val="0"/>
              </a:spcAft>
              <a:buClr>
                <a:srgbClr val="FF0000"/>
              </a:buClr>
              <a:buFont typeface="+mj-lt"/>
              <a:buAutoNum type="arabicPeriod" startAt="3"/>
              <a:defRPr/>
            </a:pPr>
            <a:r>
              <a:rPr lang="en-US" sz="2100" b="1" kern="0" smtClean="0">
                <a:solidFill>
                  <a:srgbClr val="FF0066"/>
                </a:solidFill>
                <a:latin typeface="Arial" charset="0"/>
              </a:rPr>
              <a:t>Thời </a:t>
            </a:r>
            <a:r>
              <a:rPr lang="en-US" sz="2100" b="1" kern="0">
                <a:solidFill>
                  <a:srgbClr val="FF0066"/>
                </a:solidFill>
                <a:latin typeface="Arial" charset="0"/>
              </a:rPr>
              <a:t>gian bắt đầu tổ chức lựa chọn nhà thầu</a:t>
            </a:r>
            <a:r>
              <a:rPr lang="en-US" sz="2100" b="1" kern="0" smtClean="0">
                <a:solidFill>
                  <a:srgbClr val="FF0066"/>
                </a:solidFill>
                <a:latin typeface="Arial" charset="0"/>
              </a:rPr>
              <a:t>: </a:t>
            </a:r>
            <a:r>
              <a:rPr lang="en-US" sz="2100" b="1" kern="0" smtClean="0">
                <a:solidFill>
                  <a:srgbClr val="0000FF"/>
                </a:solidFill>
                <a:latin typeface="Arial" charset="0"/>
              </a:rPr>
              <a:t>Thời </a:t>
            </a:r>
            <a:r>
              <a:rPr lang="en-US" sz="2100" b="1" kern="0">
                <a:solidFill>
                  <a:srgbClr val="0000FF"/>
                </a:solidFill>
                <a:latin typeface="Arial" charset="0"/>
              </a:rPr>
              <a:t>gian bắt đầu tổ chức lựa chọn nhà thầu được tính từ khi phát hành hồ sơ mời thầu, hồ sơ yêu cầu, được ghi rõ theo tháng hoặc quý trong năm. Trường hợp đấu thầu rộng rãi có áp dụng thủ tục lựa chọn danh sách ngắn, thời gian bắt đầu tổ chức lựa chọn nhà thầu được tính từ khi phát hành hồ sơ mời quan tâm, hồ sơ mời sơ tuyển</a:t>
            </a:r>
            <a:r>
              <a:rPr lang="en-US" sz="2100" b="1" kern="0" smtClean="0">
                <a:solidFill>
                  <a:srgbClr val="0000FF"/>
                </a:solidFill>
                <a:latin typeface="Arial" charset="0"/>
              </a:rPr>
              <a:t>.</a:t>
            </a:r>
            <a:endParaRPr lang="fr-FR" sz="2100" b="1" kern="0">
              <a:solidFill>
                <a:srgbClr val="0000FF"/>
              </a:solidFill>
              <a:latin typeface="Arial" charset="0"/>
            </a:endParaRPr>
          </a:p>
        </p:txBody>
      </p:sp>
    </p:spTree>
    <p:extLst>
      <p:ext uri="{BB962C8B-B14F-4D97-AF65-F5344CB8AC3E}">
        <p14:creationId xmlns:p14="http://schemas.microsoft.com/office/powerpoint/2010/main" val="10243643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marL="579438" indent="-469900" algn="ctr" eaLnBrk="1" hangingPunct="1">
              <a:spcBef>
                <a:spcPts val="600"/>
              </a:spcBef>
              <a:spcAft>
                <a:spcPts val="0"/>
              </a:spcAft>
              <a:defRPr/>
            </a:pPr>
            <a:r>
              <a:rPr lang="en-US" sz="2500" b="1" smtClean="0">
                <a:solidFill>
                  <a:srgbClr val="FF0000"/>
                </a:solidFill>
                <a:latin typeface="Arial" panose="020B0604020202020204" pitchFamily="34" charset="0"/>
                <a:cs typeface="Arial" panose="020B0604020202020204" pitchFamily="34" charset="0"/>
              </a:rPr>
              <a:t>Điều </a:t>
            </a:r>
            <a:r>
              <a:rPr lang="en-US" sz="2500" b="1">
                <a:solidFill>
                  <a:srgbClr val="FF0000"/>
                </a:solidFill>
                <a:latin typeface="Arial" panose="020B0604020202020204" pitchFamily="34" charset="0"/>
                <a:cs typeface="Arial" panose="020B0604020202020204" pitchFamily="34" charset="0"/>
              </a:rPr>
              <a:t>35. Nội dung kế hoạch lựa chọn nhà thầu </a:t>
            </a:r>
            <a:r>
              <a:rPr lang="en-US" sz="2500" b="1" smtClean="0">
                <a:solidFill>
                  <a:srgbClr val="FF0000"/>
                </a:solidFill>
                <a:latin typeface="Arial" panose="020B0604020202020204" pitchFamily="34" charset="0"/>
                <a:cs typeface="Arial" panose="020B0604020202020204" pitchFamily="34" charset="0"/>
              </a:rPr>
              <a:t/>
            </a:r>
            <a:br>
              <a:rPr lang="en-US" sz="2500" b="1" smtClean="0">
                <a:solidFill>
                  <a:srgbClr val="FF0000"/>
                </a:solidFill>
                <a:latin typeface="Arial" panose="020B0604020202020204" pitchFamily="34" charset="0"/>
                <a:cs typeface="Arial" panose="020B0604020202020204" pitchFamily="34" charset="0"/>
              </a:rPr>
            </a:br>
            <a:r>
              <a:rPr lang="en-US" sz="2500" b="1" smtClean="0">
                <a:solidFill>
                  <a:srgbClr val="FF0000"/>
                </a:solidFill>
                <a:latin typeface="Arial" panose="020B0604020202020204" pitchFamily="34" charset="0"/>
                <a:cs typeface="Arial" panose="020B0604020202020204" pitchFamily="34" charset="0"/>
              </a:rPr>
              <a:t>đối </a:t>
            </a:r>
            <a:r>
              <a:rPr lang="en-US" sz="2500" b="1">
                <a:solidFill>
                  <a:srgbClr val="FF0000"/>
                </a:solidFill>
                <a:latin typeface="Arial" panose="020B0604020202020204" pitchFamily="34" charset="0"/>
                <a:cs typeface="Arial" panose="020B0604020202020204" pitchFamily="34" charset="0"/>
              </a:rPr>
              <a:t>với từng gói thầu</a:t>
            </a:r>
            <a:endParaRPr lang="fr-FR" sz="25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mj-lt"/>
              <a:buAutoNum type="arabicPeriod" startAt="6"/>
              <a:defRPr/>
            </a:pPr>
            <a:r>
              <a:rPr lang="en-US" sz="2200" b="1" kern="0" smtClean="0">
                <a:solidFill>
                  <a:srgbClr val="FF0066"/>
                </a:solidFill>
                <a:latin typeface="Arial" charset="0"/>
              </a:rPr>
              <a:t>Loại </a:t>
            </a:r>
            <a:r>
              <a:rPr lang="en-US" sz="2200" b="1" kern="0">
                <a:solidFill>
                  <a:srgbClr val="FF0066"/>
                </a:solidFill>
                <a:latin typeface="Arial" charset="0"/>
              </a:rPr>
              <a:t>hợp </a:t>
            </a:r>
            <a:r>
              <a:rPr lang="en-US" sz="2200" b="1" kern="0" smtClean="0">
                <a:solidFill>
                  <a:srgbClr val="FF0066"/>
                </a:solidFill>
                <a:latin typeface="Arial" charset="0"/>
              </a:rPr>
              <a:t>đồng: </a:t>
            </a:r>
            <a:r>
              <a:rPr lang="en-US" sz="2200" b="1" kern="0" smtClean="0">
                <a:solidFill>
                  <a:srgbClr val="0000FF"/>
                </a:solidFill>
                <a:latin typeface="Arial" charset="0"/>
              </a:rPr>
              <a:t>Trong </a:t>
            </a:r>
            <a:r>
              <a:rPr lang="en-US" sz="2200" b="1" kern="0">
                <a:solidFill>
                  <a:srgbClr val="0000FF"/>
                </a:solidFill>
                <a:latin typeface="Arial" charset="0"/>
              </a:rPr>
              <a:t>kế hoạch lựa chọn nhà thầu phải xác định rõ loại hợp đồng theo quy định tại Điều 62 của Luật này để làm căn cứ lập hồ sơ mời quan tâm, hồ sơ mời sơ tuyển, hồ sơ mời thầu, hồ sơ yêu cầu; ký kết hợp </a:t>
            </a:r>
            <a:r>
              <a:rPr lang="en-US" sz="2200" b="1" kern="0" smtClean="0">
                <a:solidFill>
                  <a:srgbClr val="0000FF"/>
                </a:solidFill>
                <a:latin typeface="Arial" charset="0"/>
              </a:rPr>
              <a:t>đồng.</a:t>
            </a:r>
          </a:p>
          <a:p>
            <a:pPr indent="-457200" algn="just" eaLnBrk="1" hangingPunct="1">
              <a:lnSpc>
                <a:spcPct val="114000"/>
              </a:lnSpc>
              <a:spcBef>
                <a:spcPts val="1200"/>
              </a:spcBef>
              <a:spcAft>
                <a:spcPts val="0"/>
              </a:spcAft>
              <a:buClr>
                <a:srgbClr val="FF0000"/>
              </a:buClr>
              <a:buFont typeface="+mj-lt"/>
              <a:buAutoNum type="arabicPeriod" startAt="6"/>
              <a:defRPr/>
            </a:pPr>
            <a:r>
              <a:rPr lang="en-US" sz="2200" b="1" kern="0" smtClean="0">
                <a:solidFill>
                  <a:srgbClr val="FF0066"/>
                </a:solidFill>
                <a:latin typeface="Arial" charset="0"/>
              </a:rPr>
              <a:t>Thời </a:t>
            </a:r>
            <a:r>
              <a:rPr lang="en-US" sz="2200" b="1" kern="0">
                <a:solidFill>
                  <a:srgbClr val="FF0066"/>
                </a:solidFill>
                <a:latin typeface="Arial" charset="0"/>
              </a:rPr>
              <a:t>gian thực hiện hợp đồng</a:t>
            </a:r>
            <a:r>
              <a:rPr lang="en-US" sz="2200" b="1" kern="0" smtClean="0">
                <a:solidFill>
                  <a:srgbClr val="FF0066"/>
                </a:solidFill>
                <a:latin typeface="Arial" charset="0"/>
              </a:rPr>
              <a:t>: </a:t>
            </a:r>
            <a:r>
              <a:rPr lang="en-US" sz="2200" b="1" kern="0" smtClean="0">
                <a:solidFill>
                  <a:srgbClr val="0000FF"/>
                </a:solidFill>
                <a:latin typeface="Arial" charset="0"/>
              </a:rPr>
              <a:t>Thời </a:t>
            </a:r>
            <a:r>
              <a:rPr lang="en-US" sz="2200" b="1" kern="0">
                <a:solidFill>
                  <a:srgbClr val="0000FF"/>
                </a:solidFill>
                <a:latin typeface="Arial" charset="0"/>
              </a:rPr>
              <a:t>gian thực hiện hợp đồng là số ngày tính từ ngày hợp đồng có hiệu lực đến ngày các bên hoàn thành nghĩa vụ theo quy định trong hợp đồng, trừ thời gian thực hiện nghĩa vụ bảo hành (nếu có</a:t>
            </a:r>
            <a:r>
              <a:rPr lang="en-US" sz="2200" b="1" kern="0" smtClean="0">
                <a:solidFill>
                  <a:srgbClr val="0000FF"/>
                </a:solidFill>
                <a:latin typeface="Arial" charset="0"/>
              </a:rPr>
              <a:t>).</a:t>
            </a:r>
            <a:endParaRPr lang="fr-FR" sz="2200" b="1" kern="0">
              <a:solidFill>
                <a:srgbClr val="0000FF"/>
              </a:solidFill>
              <a:latin typeface="Arial" charset="0"/>
            </a:endParaRPr>
          </a:p>
        </p:txBody>
      </p:sp>
    </p:spTree>
    <p:extLst>
      <p:ext uri="{BB962C8B-B14F-4D97-AF65-F5344CB8AC3E}">
        <p14:creationId xmlns:p14="http://schemas.microsoft.com/office/powerpoint/2010/main" val="21779705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091636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en-US" sz="2500" b="1" smtClean="0">
                <a:solidFill>
                  <a:srgbClr val="FF0000"/>
                </a:solidFill>
                <a:latin typeface="Arial" panose="020B0604020202020204" pitchFamily="34" charset="0"/>
                <a:cs typeface="Arial" panose="020B0604020202020204" pitchFamily="34" charset="0"/>
              </a:rPr>
              <a:t>Điều </a:t>
            </a:r>
            <a:r>
              <a:rPr lang="en-US" sz="2500" b="1">
                <a:solidFill>
                  <a:srgbClr val="FF0000"/>
                </a:solidFill>
                <a:latin typeface="Arial" panose="020B0604020202020204" pitchFamily="34" charset="0"/>
                <a:cs typeface="Arial" panose="020B0604020202020204" pitchFamily="34" charset="0"/>
              </a:rPr>
              <a:t>38. Quy trình lựa chọn nhà </a:t>
            </a:r>
            <a:r>
              <a:rPr lang="en-US" sz="2500" b="1" smtClean="0">
                <a:solidFill>
                  <a:srgbClr val="FF0000"/>
                </a:solidFill>
                <a:latin typeface="Arial" panose="020B0604020202020204" pitchFamily="34" charset="0"/>
                <a:cs typeface="Arial" panose="020B0604020202020204" pitchFamily="34" charset="0"/>
              </a:rPr>
              <a:t>thầu</a:t>
            </a:r>
            <a:br>
              <a:rPr lang="en-US" sz="2500" b="1" smtClean="0">
                <a:solidFill>
                  <a:srgbClr val="FF0000"/>
                </a:solidFill>
                <a:latin typeface="Arial" panose="020B0604020202020204" pitchFamily="34" charset="0"/>
                <a:cs typeface="Arial" panose="020B0604020202020204" pitchFamily="34" charset="0"/>
              </a:rPr>
            </a:br>
            <a:endParaRPr lang="en-US" sz="25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mj-lt"/>
              <a:buAutoNum type="arabicPeriod"/>
              <a:defRPr/>
            </a:pPr>
            <a:endParaRPr lang="en-US" sz="1000" b="1" kern="0" smtClean="0">
              <a:solidFill>
                <a:srgbClr val="0000FF"/>
              </a:solidFill>
              <a:latin typeface="Arial" charset="0"/>
            </a:endParaRPr>
          </a:p>
          <a:p>
            <a:pPr indent="-457200" algn="just" eaLnBrk="1" hangingPunct="1">
              <a:lnSpc>
                <a:spcPct val="110000"/>
              </a:lnSpc>
              <a:spcBef>
                <a:spcPts val="800"/>
              </a:spcBef>
              <a:spcAft>
                <a:spcPts val="0"/>
              </a:spcAft>
              <a:buClr>
                <a:srgbClr val="FF0000"/>
              </a:buClr>
              <a:buFont typeface="+mj-lt"/>
              <a:buAutoNum type="arabicPeriod"/>
              <a:defRPr/>
            </a:pPr>
            <a:r>
              <a:rPr lang="en-US" sz="2100" b="1" kern="0" smtClean="0">
                <a:solidFill>
                  <a:srgbClr val="0000FF"/>
                </a:solidFill>
                <a:latin typeface="Arial" charset="0"/>
              </a:rPr>
              <a:t>Quy </a:t>
            </a:r>
            <a:r>
              <a:rPr lang="en-US" sz="2100" b="1" kern="0">
                <a:solidFill>
                  <a:srgbClr val="0000FF"/>
                </a:solidFill>
                <a:latin typeface="Arial" charset="0"/>
              </a:rPr>
              <a:t>trình lựa chọn nhà thầu đối với đấu thầu rộng rãi, đấu thầu hạn chế được thực hiện như </a:t>
            </a:r>
            <a:r>
              <a:rPr lang="en-US" sz="2100" b="1" kern="0" smtClean="0">
                <a:solidFill>
                  <a:srgbClr val="0000FF"/>
                </a:solidFill>
                <a:latin typeface="Arial" charset="0"/>
              </a:rPr>
              <a:t>sau:</a:t>
            </a:r>
          </a:p>
          <a:p>
            <a:pPr indent="-457200" algn="just" eaLnBrk="1" hangingPunct="1">
              <a:lnSpc>
                <a:spcPct val="110000"/>
              </a:lnSpc>
              <a:spcBef>
                <a:spcPts val="800"/>
              </a:spcBef>
              <a:spcAft>
                <a:spcPts val="0"/>
              </a:spcAft>
              <a:buClr>
                <a:srgbClr val="FF0000"/>
              </a:buClr>
              <a:buFont typeface="+mj-lt"/>
              <a:buAutoNum type="alphaLcParenR"/>
              <a:defRPr/>
            </a:pPr>
            <a:r>
              <a:rPr lang="en-US" sz="2100" b="1" kern="0" smtClean="0">
                <a:solidFill>
                  <a:srgbClr val="0000FF"/>
                </a:solidFill>
                <a:latin typeface="Arial" charset="0"/>
              </a:rPr>
              <a:t>Chuẩn </a:t>
            </a:r>
            <a:r>
              <a:rPr lang="en-US" sz="2100" b="1" kern="0">
                <a:solidFill>
                  <a:srgbClr val="0000FF"/>
                </a:solidFill>
                <a:latin typeface="Arial" charset="0"/>
              </a:rPr>
              <a:t>bị lựa chọn nhà </a:t>
            </a:r>
            <a:r>
              <a:rPr lang="en-US" sz="2100" b="1" kern="0" smtClean="0">
                <a:solidFill>
                  <a:srgbClr val="0000FF"/>
                </a:solidFill>
                <a:latin typeface="Arial" charset="0"/>
              </a:rPr>
              <a:t>thầu;</a:t>
            </a:r>
          </a:p>
          <a:p>
            <a:pPr indent="-457200" algn="just" eaLnBrk="1" hangingPunct="1">
              <a:lnSpc>
                <a:spcPct val="110000"/>
              </a:lnSpc>
              <a:spcBef>
                <a:spcPts val="800"/>
              </a:spcBef>
              <a:spcAft>
                <a:spcPts val="0"/>
              </a:spcAft>
              <a:buClr>
                <a:srgbClr val="FF0000"/>
              </a:buClr>
              <a:buFont typeface="+mj-lt"/>
              <a:buAutoNum type="alphaLcParenR"/>
              <a:defRPr/>
            </a:pPr>
            <a:r>
              <a:rPr lang="en-US" sz="2100" b="1" kern="0" smtClean="0">
                <a:solidFill>
                  <a:srgbClr val="0000FF"/>
                </a:solidFill>
                <a:latin typeface="Arial" charset="0"/>
              </a:rPr>
              <a:t>Tổ </a:t>
            </a:r>
            <a:r>
              <a:rPr lang="en-US" sz="2100" b="1" kern="0">
                <a:solidFill>
                  <a:srgbClr val="0000FF"/>
                </a:solidFill>
                <a:latin typeface="Arial" charset="0"/>
              </a:rPr>
              <a:t>chức lựa chọn nhà </a:t>
            </a:r>
            <a:r>
              <a:rPr lang="en-US" sz="2100" b="1" kern="0" smtClean="0">
                <a:solidFill>
                  <a:srgbClr val="0000FF"/>
                </a:solidFill>
                <a:latin typeface="Arial" charset="0"/>
              </a:rPr>
              <a:t>thầu;</a:t>
            </a:r>
          </a:p>
          <a:p>
            <a:pPr indent="-457200" algn="just" eaLnBrk="1" hangingPunct="1">
              <a:lnSpc>
                <a:spcPct val="110000"/>
              </a:lnSpc>
              <a:spcBef>
                <a:spcPts val="800"/>
              </a:spcBef>
              <a:spcAft>
                <a:spcPts val="0"/>
              </a:spcAft>
              <a:buClr>
                <a:srgbClr val="FF0000"/>
              </a:buClr>
              <a:buFont typeface="+mj-lt"/>
              <a:buAutoNum type="alphaLcParenR"/>
              <a:defRPr/>
            </a:pPr>
            <a:r>
              <a:rPr lang="en-US" sz="2100" b="1" kern="0">
                <a:solidFill>
                  <a:srgbClr val="0000FF"/>
                </a:solidFill>
                <a:latin typeface="Arial" charset="0"/>
              </a:rPr>
              <a:t>Đánh giá hồ sơ dự thầu và thương thảo hợp đồng;</a:t>
            </a:r>
          </a:p>
          <a:p>
            <a:pPr indent="-457200" algn="just" eaLnBrk="1" hangingPunct="1">
              <a:lnSpc>
                <a:spcPct val="110000"/>
              </a:lnSpc>
              <a:spcBef>
                <a:spcPts val="800"/>
              </a:spcBef>
              <a:spcAft>
                <a:spcPts val="0"/>
              </a:spcAft>
              <a:buClr>
                <a:srgbClr val="FF0000"/>
              </a:buClr>
              <a:buFont typeface="+mj-lt"/>
              <a:buAutoNum type="alphaLcParenR"/>
              <a:defRPr/>
            </a:pPr>
            <a:r>
              <a:rPr lang="en-US" sz="2100" b="1" kern="0">
                <a:solidFill>
                  <a:srgbClr val="0000FF"/>
                </a:solidFill>
                <a:latin typeface="Arial" charset="0"/>
              </a:rPr>
              <a:t>Trình, thẩm định, phê duyệt và công khai kết quả lựa chọn </a:t>
            </a:r>
            <a:r>
              <a:rPr lang="en-US" sz="2100" b="1" kern="0" smtClean="0">
                <a:solidFill>
                  <a:srgbClr val="0000FF"/>
                </a:solidFill>
                <a:latin typeface="Arial" charset="0"/>
              </a:rPr>
              <a:t/>
            </a:r>
            <a:br>
              <a:rPr lang="en-US" sz="2100" b="1" kern="0" smtClean="0">
                <a:solidFill>
                  <a:srgbClr val="0000FF"/>
                </a:solidFill>
                <a:latin typeface="Arial" charset="0"/>
              </a:rPr>
            </a:br>
            <a:r>
              <a:rPr lang="en-US" sz="2100" b="1" kern="0" smtClean="0">
                <a:solidFill>
                  <a:srgbClr val="0000FF"/>
                </a:solidFill>
                <a:latin typeface="Arial" charset="0"/>
              </a:rPr>
              <a:t>nhà </a:t>
            </a:r>
            <a:r>
              <a:rPr lang="en-US" sz="2100" b="1" kern="0">
                <a:solidFill>
                  <a:srgbClr val="0000FF"/>
                </a:solidFill>
                <a:latin typeface="Arial" charset="0"/>
              </a:rPr>
              <a:t>thầu;</a:t>
            </a:r>
          </a:p>
          <a:p>
            <a:pPr marL="577850" indent="-468313" algn="just" eaLnBrk="1" hangingPunct="1">
              <a:lnSpc>
                <a:spcPct val="110000"/>
              </a:lnSpc>
              <a:spcBef>
                <a:spcPts val="800"/>
              </a:spcBef>
              <a:spcAft>
                <a:spcPts val="0"/>
              </a:spcAft>
              <a:buClr>
                <a:srgbClr val="FF0000"/>
              </a:buClr>
              <a:buNone/>
              <a:defRPr/>
            </a:pPr>
            <a:r>
              <a:rPr lang="en-US" sz="2100" b="1" kern="0">
                <a:solidFill>
                  <a:srgbClr val="FF0000"/>
                </a:solidFill>
                <a:latin typeface="Arial" charset="0"/>
              </a:rPr>
              <a:t>đ)</a:t>
            </a:r>
            <a:r>
              <a:rPr lang="en-US" sz="2100" b="1" kern="0">
                <a:solidFill>
                  <a:srgbClr val="0000FF"/>
                </a:solidFill>
                <a:latin typeface="Arial" charset="0"/>
              </a:rPr>
              <a:t>   Hoàn thiện, ký kết hợp </a:t>
            </a:r>
            <a:r>
              <a:rPr lang="en-US" sz="2100" b="1" kern="0" smtClean="0">
                <a:solidFill>
                  <a:srgbClr val="0000FF"/>
                </a:solidFill>
                <a:latin typeface="Arial" charset="0"/>
              </a:rPr>
              <a:t>đồng.</a:t>
            </a:r>
          </a:p>
          <a:p>
            <a:pPr marL="577850" indent="-468313" algn="just" eaLnBrk="1" hangingPunct="1">
              <a:lnSpc>
                <a:spcPct val="110000"/>
              </a:lnSpc>
              <a:spcBef>
                <a:spcPts val="800"/>
              </a:spcBef>
              <a:spcAft>
                <a:spcPts val="0"/>
              </a:spcAft>
              <a:buClr>
                <a:srgbClr val="FF0000"/>
              </a:buClr>
              <a:buFont typeface="+mj-lt"/>
              <a:buAutoNum type="arabicPeriod" startAt="2"/>
              <a:defRPr/>
            </a:pPr>
            <a:r>
              <a:rPr lang="en-US" sz="2100" b="1" kern="0" smtClean="0">
                <a:solidFill>
                  <a:srgbClr val="0000FF"/>
                </a:solidFill>
                <a:latin typeface="Arial" charset="0"/>
              </a:rPr>
              <a:t>Quy </a:t>
            </a:r>
            <a:r>
              <a:rPr lang="en-US" sz="2100" b="1" kern="0">
                <a:solidFill>
                  <a:srgbClr val="0000FF"/>
                </a:solidFill>
                <a:latin typeface="Arial" charset="0"/>
              </a:rPr>
              <a:t>trình lựa chọn nhà thầu đối với chỉ định </a:t>
            </a:r>
            <a:r>
              <a:rPr lang="en-US" sz="2100" b="1" kern="0" smtClean="0">
                <a:solidFill>
                  <a:srgbClr val="0000FF"/>
                </a:solidFill>
                <a:latin typeface="Arial" charset="0"/>
              </a:rPr>
              <a:t>thầu: ………</a:t>
            </a:r>
          </a:p>
          <a:p>
            <a:pPr marL="577850" indent="-468313" algn="just" eaLnBrk="1" hangingPunct="1">
              <a:lnSpc>
                <a:spcPct val="110000"/>
              </a:lnSpc>
              <a:spcBef>
                <a:spcPts val="800"/>
              </a:spcBef>
              <a:spcAft>
                <a:spcPts val="0"/>
              </a:spcAft>
              <a:buClr>
                <a:srgbClr val="FF0000"/>
              </a:buClr>
              <a:buFont typeface="+mj-lt"/>
              <a:buAutoNum type="arabicPeriod" startAt="2"/>
              <a:defRPr/>
            </a:pPr>
            <a:r>
              <a:rPr lang="en-US" sz="2100" b="1" kern="0" smtClean="0">
                <a:solidFill>
                  <a:srgbClr val="0000FF"/>
                </a:solidFill>
                <a:latin typeface="Arial" charset="0"/>
              </a:rPr>
              <a:t>Quy </a:t>
            </a:r>
            <a:r>
              <a:rPr lang="en-US" sz="2100" b="1" kern="0">
                <a:solidFill>
                  <a:srgbClr val="0000FF"/>
                </a:solidFill>
                <a:latin typeface="Arial" charset="0"/>
              </a:rPr>
              <a:t>trình lựa chọn nhà thầu đối với chào hàng cạnh </a:t>
            </a:r>
            <a:r>
              <a:rPr lang="en-US" sz="2100" b="1" kern="0" smtClean="0">
                <a:solidFill>
                  <a:srgbClr val="0000FF"/>
                </a:solidFill>
                <a:latin typeface="Arial" charset="0"/>
              </a:rPr>
              <a:t>tranh: …..</a:t>
            </a:r>
          </a:p>
          <a:p>
            <a:pPr marL="577850" indent="-468313" algn="just" eaLnBrk="1" hangingPunct="1">
              <a:lnSpc>
                <a:spcPct val="110000"/>
              </a:lnSpc>
              <a:spcBef>
                <a:spcPts val="800"/>
              </a:spcBef>
              <a:spcAft>
                <a:spcPts val="0"/>
              </a:spcAft>
              <a:buClr>
                <a:srgbClr val="FF0000"/>
              </a:buClr>
              <a:buFont typeface="+mj-lt"/>
              <a:buAutoNum type="arabicPeriod" startAt="2"/>
              <a:defRPr/>
            </a:pPr>
            <a:r>
              <a:rPr lang="en-US" sz="2100" b="1" kern="0" smtClean="0">
                <a:solidFill>
                  <a:srgbClr val="0000FF"/>
                </a:solidFill>
                <a:latin typeface="Arial" charset="0"/>
              </a:rPr>
              <a:t>Quy </a:t>
            </a:r>
            <a:r>
              <a:rPr lang="en-US" sz="2100" b="1" kern="0">
                <a:solidFill>
                  <a:srgbClr val="0000FF"/>
                </a:solidFill>
                <a:latin typeface="Arial" charset="0"/>
              </a:rPr>
              <a:t>trình lựa chọn nhà thầu đối với mua sắm trực </a:t>
            </a:r>
            <a:r>
              <a:rPr lang="en-US" sz="2100" b="1" kern="0" smtClean="0">
                <a:solidFill>
                  <a:srgbClr val="0000FF"/>
                </a:solidFill>
                <a:latin typeface="Arial" charset="0"/>
              </a:rPr>
              <a:t>tiếp: ……</a:t>
            </a:r>
          </a:p>
          <a:p>
            <a:pPr marL="577850" indent="-468313" algn="just" eaLnBrk="1" hangingPunct="1">
              <a:lnSpc>
                <a:spcPct val="110000"/>
              </a:lnSpc>
              <a:spcBef>
                <a:spcPts val="800"/>
              </a:spcBef>
              <a:spcAft>
                <a:spcPts val="0"/>
              </a:spcAft>
              <a:buClr>
                <a:srgbClr val="FF0000"/>
              </a:buClr>
              <a:buFont typeface="+mj-lt"/>
              <a:buAutoNum type="arabicPeriod" startAt="2"/>
              <a:defRPr/>
            </a:pPr>
            <a:r>
              <a:rPr lang="en-US" sz="2100" b="1" kern="0" smtClean="0">
                <a:solidFill>
                  <a:srgbClr val="0000FF"/>
                </a:solidFill>
                <a:latin typeface="Arial" charset="0"/>
              </a:rPr>
              <a:t>Quy </a:t>
            </a:r>
            <a:r>
              <a:rPr lang="en-US" sz="2100" b="1" kern="0">
                <a:solidFill>
                  <a:srgbClr val="0000FF"/>
                </a:solidFill>
                <a:latin typeface="Arial" charset="0"/>
              </a:rPr>
              <a:t>trình lựa chọn nhà thầu đối với tự thực </a:t>
            </a:r>
            <a:r>
              <a:rPr lang="en-US" sz="2100" b="1" kern="0" smtClean="0">
                <a:solidFill>
                  <a:srgbClr val="0000FF"/>
                </a:solidFill>
                <a:latin typeface="Arial" charset="0"/>
              </a:rPr>
              <a:t>hiện: ……</a:t>
            </a:r>
            <a:endParaRPr lang="fr-FR" sz="2100" b="1" kern="0">
              <a:solidFill>
                <a:srgbClr val="0000FF"/>
              </a:solidFill>
              <a:latin typeface="Arial"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112" y="685800"/>
            <a:ext cx="7351776" cy="822576"/>
          </a:xfrm>
          <a:prstGeom prst="rect">
            <a:avLst/>
          </a:prstGeom>
        </p:spPr>
      </p:pic>
    </p:spTree>
    <p:extLst>
      <p:ext uri="{BB962C8B-B14F-4D97-AF65-F5344CB8AC3E}">
        <p14:creationId xmlns:p14="http://schemas.microsoft.com/office/powerpoint/2010/main" val="27510098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5922"/>
            <a:ext cx="9124665" cy="6842078"/>
          </a:xfrm>
          <a:prstGeom prst="rect">
            <a:avLst/>
          </a:prstGeom>
        </p:spPr>
      </p:pic>
    </p:spTree>
    <p:extLst>
      <p:ext uri="{BB962C8B-B14F-4D97-AF65-F5344CB8AC3E}">
        <p14:creationId xmlns:p14="http://schemas.microsoft.com/office/powerpoint/2010/main" val="19851753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en-US" sz="2100" b="1" smtClean="0">
                <a:solidFill>
                  <a:srgbClr val="FF0000"/>
                </a:solidFill>
                <a:latin typeface="Arial" panose="020B0604020202020204" pitchFamily="34" charset="0"/>
                <a:cs typeface="Arial" panose="020B0604020202020204" pitchFamily="34" charset="0"/>
              </a:rPr>
              <a:t>CHƯƠNG </a:t>
            </a:r>
            <a:r>
              <a:rPr lang="en-US" sz="2100" b="1">
                <a:solidFill>
                  <a:srgbClr val="FF0000"/>
                </a:solidFill>
                <a:latin typeface="Arial" panose="020B0604020202020204" pitchFamily="34" charset="0"/>
                <a:cs typeface="Arial" panose="020B0604020202020204" pitchFamily="34" charset="0"/>
              </a:rPr>
              <a:t>5</a:t>
            </a:r>
            <a:r>
              <a:rPr lang="en-US" sz="2100" b="1" smtClean="0">
                <a:solidFill>
                  <a:srgbClr val="FF0000"/>
                </a:solidFill>
                <a:latin typeface="Arial" panose="020B0604020202020204" pitchFamily="34" charset="0"/>
                <a:cs typeface="Arial" panose="020B0604020202020204" pitchFamily="34" charset="0"/>
              </a:rPr>
              <a:t>. MUA </a:t>
            </a:r>
            <a:r>
              <a:rPr lang="en-US" sz="2100" b="1">
                <a:solidFill>
                  <a:srgbClr val="FF0000"/>
                </a:solidFill>
                <a:latin typeface="Arial" panose="020B0604020202020204" pitchFamily="34" charset="0"/>
                <a:cs typeface="Arial" panose="020B0604020202020204" pitchFamily="34" charset="0"/>
              </a:rPr>
              <a:t>SẮM TẬP TRUNG, MUA SẮM THƯỜNG XUYÊN, </a:t>
            </a:r>
            <a:r>
              <a:rPr lang="en-US" sz="2100" b="1" smtClean="0">
                <a:solidFill>
                  <a:srgbClr val="FF0000"/>
                </a:solidFill>
                <a:latin typeface="Arial" panose="020B0604020202020204" pitchFamily="34" charset="0"/>
                <a:cs typeface="Arial" panose="020B0604020202020204" pitchFamily="34" charset="0"/>
              </a:rPr>
              <a:t>……………</a:t>
            </a:r>
            <a:endParaRPr lang="en-US" sz="21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Wingdings" pitchFamily="2" charset="2"/>
              <a:buChar char="q"/>
              <a:defRPr/>
            </a:pPr>
            <a:r>
              <a:rPr lang="en-US" sz="2200" b="1" kern="0" smtClean="0">
                <a:solidFill>
                  <a:srgbClr val="006600"/>
                </a:solidFill>
                <a:latin typeface="Arial" charset="0"/>
              </a:rPr>
              <a:t>MỤC </a:t>
            </a:r>
            <a:r>
              <a:rPr lang="en-US" sz="2200" b="1" kern="0">
                <a:solidFill>
                  <a:srgbClr val="006600"/>
                </a:solidFill>
                <a:latin typeface="Arial" charset="0"/>
              </a:rPr>
              <a:t>1. MUA SẮM TẬP </a:t>
            </a:r>
            <a:r>
              <a:rPr lang="en-US" sz="2200" b="1" kern="0" smtClean="0">
                <a:solidFill>
                  <a:srgbClr val="006600"/>
                </a:solidFill>
                <a:latin typeface="Arial" charset="0"/>
              </a:rPr>
              <a:t>TRUNG</a:t>
            </a:r>
          </a:p>
          <a:p>
            <a:pPr indent="-457200" algn="just" eaLnBrk="1" hangingPunct="1">
              <a:lnSpc>
                <a:spcPct val="114000"/>
              </a:lnSpc>
              <a:spcBef>
                <a:spcPts val="1200"/>
              </a:spcBef>
              <a:spcAft>
                <a:spcPts val="0"/>
              </a:spcAft>
              <a:buClr>
                <a:srgbClr val="FF0000"/>
              </a:buClr>
              <a:buFont typeface="Wingdings" pitchFamily="2" charset="2"/>
              <a:buChar char="v"/>
              <a:defRPr/>
            </a:pPr>
            <a:r>
              <a:rPr lang="en-US" sz="2200" b="1" kern="0" smtClean="0">
                <a:solidFill>
                  <a:srgbClr val="FF0066"/>
                </a:solidFill>
                <a:latin typeface="Arial" charset="0"/>
              </a:rPr>
              <a:t>Điều </a:t>
            </a:r>
            <a:r>
              <a:rPr lang="en-US" sz="2200" b="1" kern="0">
                <a:solidFill>
                  <a:srgbClr val="FF0066"/>
                </a:solidFill>
                <a:latin typeface="Arial" charset="0"/>
              </a:rPr>
              <a:t>44. Quy định chung về mua sắm tập </a:t>
            </a:r>
            <a:r>
              <a:rPr lang="en-US" sz="2200" b="1" kern="0" smtClean="0">
                <a:solidFill>
                  <a:srgbClr val="FF0066"/>
                </a:solidFill>
                <a:latin typeface="Arial" charset="0"/>
              </a:rPr>
              <a:t>trung</a:t>
            </a:r>
          </a:p>
          <a:p>
            <a:pPr indent="-457200" algn="just" eaLnBrk="1" hangingPunct="1">
              <a:lnSpc>
                <a:spcPct val="114000"/>
              </a:lnSpc>
              <a:spcBef>
                <a:spcPts val="1200"/>
              </a:spcBef>
              <a:spcAft>
                <a:spcPts val="0"/>
              </a:spcAft>
              <a:buClr>
                <a:srgbClr val="FF0000"/>
              </a:buClr>
              <a:buFont typeface="Wingdings" pitchFamily="2" charset="2"/>
              <a:buChar char="v"/>
              <a:defRPr/>
            </a:pPr>
            <a:endParaRPr lang="en-US" sz="1500" b="1" kern="0" smtClean="0">
              <a:solidFill>
                <a:srgbClr val="FF0066"/>
              </a:solidFill>
              <a:latin typeface="Arial" charset="0"/>
            </a:endParaRPr>
          </a:p>
          <a:p>
            <a:pPr indent="-457200" algn="just" eaLnBrk="1" hangingPunct="1">
              <a:lnSpc>
                <a:spcPct val="114000"/>
              </a:lnSpc>
              <a:spcBef>
                <a:spcPts val="1200"/>
              </a:spcBef>
              <a:spcAft>
                <a:spcPts val="0"/>
              </a:spcAft>
              <a:buClr>
                <a:srgbClr val="FF0000"/>
              </a:buClr>
              <a:buFont typeface="Wingdings" pitchFamily="2" charset="2"/>
              <a:buChar char="v"/>
              <a:defRPr/>
            </a:pPr>
            <a:endParaRPr lang="en-US" sz="1500" b="1" kern="0" smtClean="0">
              <a:solidFill>
                <a:srgbClr val="FF0066"/>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a:defRPr/>
            </a:pPr>
            <a:r>
              <a:rPr lang="en-US" sz="2200" b="1" kern="0" smtClean="0">
                <a:solidFill>
                  <a:srgbClr val="0000FF"/>
                </a:solidFill>
                <a:latin typeface="Arial" charset="0"/>
              </a:rPr>
              <a:t>Mua </a:t>
            </a:r>
            <a:r>
              <a:rPr lang="en-US" sz="2200" b="1" kern="0">
                <a:solidFill>
                  <a:srgbClr val="0000FF"/>
                </a:solidFill>
                <a:latin typeface="Arial" charset="0"/>
              </a:rPr>
              <a:t>sắm tập trung là cách tổ chức đấu thầu rộng rãi để lựa chọn nhà thầu thông qua đơn vị mua sắm tập trung nhằm giảm chi phí, thời gian, đầu mối tổ chức đấu thầu, tăng cường tính chuyên nghiệp trong đấu thầu, góp phần tăng hiệu quả kinh </a:t>
            </a:r>
            <a:r>
              <a:rPr lang="en-US" sz="2200" b="1" kern="0" smtClean="0">
                <a:solidFill>
                  <a:srgbClr val="0000FF"/>
                </a:solidFill>
                <a:latin typeface="Arial" charset="0"/>
              </a:rPr>
              <a:t>tế.</a:t>
            </a:r>
          </a:p>
          <a:p>
            <a:pPr indent="-457200" algn="just" eaLnBrk="1" hangingPunct="1">
              <a:lnSpc>
                <a:spcPct val="114000"/>
              </a:lnSpc>
              <a:spcBef>
                <a:spcPts val="1200"/>
              </a:spcBef>
              <a:spcAft>
                <a:spcPts val="0"/>
              </a:spcAft>
              <a:buClr>
                <a:srgbClr val="FF0000"/>
              </a:buClr>
              <a:buFont typeface="+mj-lt"/>
              <a:buAutoNum type="arabicPeriod"/>
              <a:defRPr/>
            </a:pPr>
            <a:r>
              <a:rPr lang="en-US" sz="2200" b="1" kern="0" smtClean="0">
                <a:solidFill>
                  <a:srgbClr val="0000FF"/>
                </a:solidFill>
                <a:latin typeface="Arial" charset="0"/>
              </a:rPr>
              <a:t>Mua </a:t>
            </a:r>
            <a:r>
              <a:rPr lang="en-US" sz="2200" b="1" kern="0">
                <a:solidFill>
                  <a:srgbClr val="0000FF"/>
                </a:solidFill>
                <a:latin typeface="Arial" charset="0"/>
              </a:rPr>
              <a:t>sắm tập trung được áp dụng trong trường hợp hàng hóa, dịch vụ cần mua sắm với số lượng nhiều, chủng loại tương tự ở một hoặc nhiều cơ quan, tổ chức, doanh nghiệp hoặc chủ đầu tư.</a:t>
            </a:r>
          </a:p>
          <a:p>
            <a:pPr indent="-457200" algn="just" eaLnBrk="1" hangingPunct="1">
              <a:lnSpc>
                <a:spcPct val="114000"/>
              </a:lnSpc>
              <a:spcBef>
                <a:spcPts val="1200"/>
              </a:spcBef>
              <a:spcAft>
                <a:spcPts val="0"/>
              </a:spcAft>
              <a:buClr>
                <a:srgbClr val="FF0000"/>
              </a:buClr>
              <a:buFont typeface="+mj-lt"/>
              <a:buAutoNum type="arabicPeriod"/>
              <a:defRPr/>
            </a:pPr>
            <a:endParaRPr lang="fr-FR" sz="2200" b="1" kern="0">
              <a:solidFill>
                <a:srgbClr val="0000FF"/>
              </a:solidFill>
              <a:latin typeface="Arial"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112" y="2284008"/>
            <a:ext cx="7351776" cy="835429"/>
          </a:xfrm>
          <a:prstGeom prst="rect">
            <a:avLst/>
          </a:prstGeom>
        </p:spPr>
      </p:pic>
    </p:spTree>
    <p:extLst>
      <p:ext uri="{BB962C8B-B14F-4D97-AF65-F5344CB8AC3E}">
        <p14:creationId xmlns:p14="http://schemas.microsoft.com/office/powerpoint/2010/main" val="24087004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44. Quy định chung về mua sắm tập </a:t>
            </a:r>
            <a:r>
              <a:rPr lang="en-US" sz="2600" b="1" smtClean="0">
                <a:solidFill>
                  <a:srgbClr val="FF0000"/>
                </a:solidFill>
                <a:latin typeface="Arial" panose="020B0604020202020204" pitchFamily="34" charset="0"/>
                <a:cs typeface="Arial" panose="020B0604020202020204" pitchFamily="34" charset="0"/>
              </a:rPr>
              <a:t>trung</a:t>
            </a:r>
            <a:br>
              <a:rPr lang="en-US" sz="2600" b="1" smtClean="0">
                <a:solidFill>
                  <a:srgbClr val="FF0000"/>
                </a:solidFill>
                <a:latin typeface="Arial" panose="020B0604020202020204" pitchFamily="34" charset="0"/>
                <a:cs typeface="Arial" panose="020B0604020202020204" pitchFamily="34" charset="0"/>
              </a:rPr>
            </a:b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8000"/>
              </a:lnSpc>
              <a:spcBef>
                <a:spcPts val="800"/>
              </a:spcBef>
              <a:spcAft>
                <a:spcPts val="0"/>
              </a:spcAft>
              <a:buClr>
                <a:srgbClr val="FF0000"/>
              </a:buClr>
              <a:buFont typeface="Wingdings" pitchFamily="2" charset="2"/>
              <a:buChar char="v"/>
              <a:defRPr/>
            </a:pPr>
            <a:endParaRPr lang="en-US" sz="2100" b="1" kern="0" smtClean="0">
              <a:solidFill>
                <a:srgbClr val="FF0066"/>
              </a:solidFill>
              <a:latin typeface="Arial" charset="0"/>
            </a:endParaRPr>
          </a:p>
          <a:p>
            <a:pPr indent="-457200" algn="just" eaLnBrk="1" hangingPunct="1">
              <a:lnSpc>
                <a:spcPct val="108000"/>
              </a:lnSpc>
              <a:spcBef>
                <a:spcPts val="800"/>
              </a:spcBef>
              <a:spcAft>
                <a:spcPts val="0"/>
              </a:spcAft>
              <a:buClr>
                <a:srgbClr val="FF0000"/>
              </a:buClr>
              <a:buFont typeface="+mj-lt"/>
              <a:buAutoNum type="arabicPeriod" startAt="3"/>
              <a:defRPr/>
            </a:pPr>
            <a:r>
              <a:rPr lang="en-US" sz="1900" b="1" kern="0" smtClean="0">
                <a:solidFill>
                  <a:srgbClr val="0000FF"/>
                </a:solidFill>
                <a:latin typeface="Arial" charset="0"/>
              </a:rPr>
              <a:t>Mua </a:t>
            </a:r>
            <a:r>
              <a:rPr lang="en-US" sz="1900" b="1" kern="0">
                <a:solidFill>
                  <a:srgbClr val="0000FF"/>
                </a:solidFill>
                <a:latin typeface="Arial" charset="0"/>
              </a:rPr>
              <a:t>sắm tập trung được thực hiện theo một trong hai cách sau </a:t>
            </a:r>
            <a:r>
              <a:rPr lang="en-US" sz="1900" b="1" kern="0" smtClean="0">
                <a:solidFill>
                  <a:srgbClr val="0000FF"/>
                </a:solidFill>
                <a:latin typeface="Arial" charset="0"/>
              </a:rPr>
              <a:t>đây:</a:t>
            </a:r>
          </a:p>
          <a:p>
            <a:pPr indent="-457200" algn="just" eaLnBrk="1" hangingPunct="1">
              <a:lnSpc>
                <a:spcPct val="108000"/>
              </a:lnSpc>
              <a:spcBef>
                <a:spcPts val="800"/>
              </a:spcBef>
              <a:spcAft>
                <a:spcPts val="0"/>
              </a:spcAft>
              <a:buClr>
                <a:srgbClr val="FF0000"/>
              </a:buClr>
              <a:buFont typeface="+mj-lt"/>
              <a:buAutoNum type="alphaLcParenR"/>
              <a:defRPr/>
            </a:pPr>
            <a:r>
              <a:rPr lang="en-US" sz="2100" b="1" kern="0" smtClean="0">
                <a:solidFill>
                  <a:srgbClr val="0000FF"/>
                </a:solidFill>
                <a:latin typeface="Arial" charset="0"/>
              </a:rPr>
              <a:t>Đơn </a:t>
            </a:r>
            <a:r>
              <a:rPr lang="en-US" sz="2100" b="1" kern="0">
                <a:solidFill>
                  <a:srgbClr val="0000FF"/>
                </a:solidFill>
                <a:latin typeface="Arial" charset="0"/>
              </a:rPr>
              <a:t>vị mua sắm tập trung tập hợp nhu cầu mua sắm, tiến hành lựa chọn nhà thầu, trực tiếp ký hợp đồng với nhà thầu được lựa chọn cung cấp hàng hóa, dịch </a:t>
            </a:r>
            <a:r>
              <a:rPr lang="en-US" sz="2100" b="1" kern="0" smtClean="0">
                <a:solidFill>
                  <a:srgbClr val="0000FF"/>
                </a:solidFill>
                <a:latin typeface="Arial" charset="0"/>
              </a:rPr>
              <a:t>vụ;</a:t>
            </a:r>
          </a:p>
          <a:p>
            <a:pPr indent="-457200" algn="just" eaLnBrk="1" hangingPunct="1">
              <a:lnSpc>
                <a:spcPct val="108000"/>
              </a:lnSpc>
              <a:spcBef>
                <a:spcPts val="800"/>
              </a:spcBef>
              <a:spcAft>
                <a:spcPts val="0"/>
              </a:spcAft>
              <a:buClr>
                <a:srgbClr val="FF0000"/>
              </a:buClr>
              <a:buFont typeface="+mj-lt"/>
              <a:buAutoNum type="alphaLcParenR"/>
              <a:defRPr/>
            </a:pPr>
            <a:r>
              <a:rPr lang="en-US" sz="2100" b="1" kern="0" smtClean="0">
                <a:solidFill>
                  <a:srgbClr val="0000FF"/>
                </a:solidFill>
                <a:latin typeface="Arial" charset="0"/>
              </a:rPr>
              <a:t>Đơn </a:t>
            </a:r>
            <a:r>
              <a:rPr lang="en-US" sz="2100" b="1" kern="0">
                <a:solidFill>
                  <a:srgbClr val="0000FF"/>
                </a:solidFill>
                <a:latin typeface="Arial" charset="0"/>
              </a:rPr>
              <a:t>vị mua sắm tập trung tập hợp nhu cầu mua sắm, tiến hành lựa chọn nhà thầu, ký văn bản thỏa thuận khung với một hoặc nhiều nhà thầu được lựa chọn làm cơ sở để các đơn vị có nhu cầu mua sắm trực tiếp ký hợp đồng với nhà thầu được lựa chọn cung cấp hàng hóa, dịch </a:t>
            </a:r>
            <a:r>
              <a:rPr lang="en-US" sz="2100" b="1" kern="0" smtClean="0">
                <a:solidFill>
                  <a:srgbClr val="0000FF"/>
                </a:solidFill>
                <a:latin typeface="Arial" charset="0"/>
              </a:rPr>
              <a:t>vụ.</a:t>
            </a:r>
          </a:p>
          <a:p>
            <a:pPr indent="-457200" algn="just" eaLnBrk="1" hangingPunct="1">
              <a:lnSpc>
                <a:spcPct val="108000"/>
              </a:lnSpc>
              <a:spcBef>
                <a:spcPts val="800"/>
              </a:spcBef>
              <a:spcAft>
                <a:spcPts val="0"/>
              </a:spcAft>
              <a:buClr>
                <a:srgbClr val="FF0000"/>
              </a:buClr>
              <a:buFont typeface="+mj-lt"/>
              <a:buAutoNum type="arabicPeriod" startAt="4"/>
              <a:defRPr/>
            </a:pPr>
            <a:r>
              <a:rPr lang="en-US" sz="2100" b="1" kern="0" smtClean="0">
                <a:solidFill>
                  <a:srgbClr val="0000FF"/>
                </a:solidFill>
                <a:latin typeface="Arial" charset="0"/>
              </a:rPr>
              <a:t>Đơn </a:t>
            </a:r>
            <a:r>
              <a:rPr lang="en-US" sz="2100" b="1" kern="0">
                <a:solidFill>
                  <a:srgbClr val="0000FF"/>
                </a:solidFill>
                <a:latin typeface="Arial" charset="0"/>
              </a:rPr>
              <a:t>vị mua sắm tập trung thực hiện việc lựa chọn nhà thầu trên cơ sở nhiệm vụ được giao hoặc hợp đồng ký với các đơn vị có nhu </a:t>
            </a:r>
            <a:r>
              <a:rPr lang="en-US" sz="2100" b="1" kern="0" smtClean="0">
                <a:solidFill>
                  <a:srgbClr val="0000FF"/>
                </a:solidFill>
                <a:latin typeface="Arial" charset="0"/>
              </a:rPr>
              <a:t>cầu.</a:t>
            </a:r>
          </a:p>
          <a:p>
            <a:pPr indent="-457200" algn="just" eaLnBrk="1" hangingPunct="1">
              <a:lnSpc>
                <a:spcPct val="108000"/>
              </a:lnSpc>
              <a:spcBef>
                <a:spcPts val="800"/>
              </a:spcBef>
              <a:spcAft>
                <a:spcPts val="0"/>
              </a:spcAft>
              <a:buClr>
                <a:srgbClr val="FF0000"/>
              </a:buClr>
              <a:buFont typeface="+mj-lt"/>
              <a:buAutoNum type="arabicPeriod" startAt="4"/>
              <a:defRPr/>
            </a:pPr>
            <a:r>
              <a:rPr lang="en-US" sz="2100" b="1" kern="0" smtClean="0">
                <a:solidFill>
                  <a:srgbClr val="0000FF"/>
                </a:solidFill>
                <a:latin typeface="Arial" charset="0"/>
              </a:rPr>
              <a:t>Chính </a:t>
            </a:r>
            <a:r>
              <a:rPr lang="en-US" sz="2100" b="1" kern="0">
                <a:solidFill>
                  <a:srgbClr val="0000FF"/>
                </a:solidFill>
                <a:latin typeface="Arial" charset="0"/>
              </a:rPr>
              <a:t>phủ quy định chi tiết Điều này</a:t>
            </a:r>
            <a:r>
              <a:rPr lang="en-US" sz="2100" b="1" kern="0" smtClean="0">
                <a:solidFill>
                  <a:srgbClr val="0000FF"/>
                </a:solidFill>
                <a:latin typeface="Arial" charset="0"/>
              </a:rPr>
              <a:t>.</a:t>
            </a:r>
            <a:endParaRPr lang="fr-FR" sz="2100" b="1" kern="0">
              <a:solidFill>
                <a:srgbClr val="0000FF"/>
              </a:solidFill>
              <a:latin typeface="Arial"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112" y="751123"/>
            <a:ext cx="7351776" cy="835429"/>
          </a:xfrm>
          <a:prstGeom prst="rect">
            <a:avLst/>
          </a:prstGeom>
        </p:spPr>
      </p:pic>
    </p:spTree>
    <p:extLst>
      <p:ext uri="{BB962C8B-B14F-4D97-AF65-F5344CB8AC3E}">
        <p14:creationId xmlns:p14="http://schemas.microsoft.com/office/powerpoint/2010/main" val="2590193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45. Thỏa thuận khung</a:t>
            </a:r>
            <a:br>
              <a:rPr lang="en-US" sz="2600" b="1">
                <a:solidFill>
                  <a:srgbClr val="FF0000"/>
                </a:solidFill>
                <a:latin typeface="Arial" panose="020B0604020202020204" pitchFamily="34" charset="0"/>
                <a:cs typeface="Arial" panose="020B0604020202020204" pitchFamily="34" charset="0"/>
              </a:rPr>
            </a:b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Wingdings" pitchFamily="2" charset="2"/>
              <a:buChar char="v"/>
              <a:defRPr/>
            </a:pPr>
            <a:endParaRPr lang="en-US" sz="2200" b="1" kern="0" smtClean="0">
              <a:solidFill>
                <a:srgbClr val="FF0066"/>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a:defRPr/>
            </a:pPr>
            <a:r>
              <a:rPr lang="en-US" sz="2200" b="1" kern="0" smtClean="0">
                <a:solidFill>
                  <a:srgbClr val="0000FF"/>
                </a:solidFill>
                <a:latin typeface="Arial" charset="0"/>
              </a:rPr>
              <a:t>Thỏa </a:t>
            </a:r>
            <a:r>
              <a:rPr lang="en-US" sz="2200" b="1" kern="0">
                <a:solidFill>
                  <a:srgbClr val="0000FF"/>
                </a:solidFill>
                <a:latin typeface="Arial" charset="0"/>
              </a:rPr>
              <a:t>thuận khung trong mua sắm tập trung là thỏa thuận dài hạn giữa đơn vị mua sắm tập trung với một hoặc nhiều nhà thầu được lựa chọn, trong đó bao gồm các tiêu chuẩn và điều kiện để làm cơ sở cho việc mua sắm theo từng hợp đồng cụ </a:t>
            </a:r>
            <a:r>
              <a:rPr lang="en-US" sz="2200" b="1" kern="0" smtClean="0">
                <a:solidFill>
                  <a:srgbClr val="0000FF"/>
                </a:solidFill>
                <a:latin typeface="Arial" charset="0"/>
              </a:rPr>
              <a:t>thể.</a:t>
            </a:r>
          </a:p>
          <a:p>
            <a:pPr indent="-457200" algn="just" eaLnBrk="1" hangingPunct="1">
              <a:lnSpc>
                <a:spcPct val="114000"/>
              </a:lnSpc>
              <a:spcBef>
                <a:spcPts val="1200"/>
              </a:spcBef>
              <a:spcAft>
                <a:spcPts val="0"/>
              </a:spcAft>
              <a:buClr>
                <a:srgbClr val="FF0000"/>
              </a:buClr>
              <a:buFont typeface="+mj-lt"/>
              <a:buAutoNum type="arabicPeriod"/>
              <a:defRPr/>
            </a:pPr>
            <a:r>
              <a:rPr lang="en-US" sz="2200" b="1" kern="0" smtClean="0">
                <a:solidFill>
                  <a:srgbClr val="0000FF"/>
                </a:solidFill>
                <a:latin typeface="Arial" charset="0"/>
              </a:rPr>
              <a:t>Thời </a:t>
            </a:r>
            <a:r>
              <a:rPr lang="en-US" sz="2200" b="1" kern="0">
                <a:solidFill>
                  <a:srgbClr val="0000FF"/>
                </a:solidFill>
                <a:latin typeface="Arial" charset="0"/>
              </a:rPr>
              <a:t>hạn cho việc sử dụng thỏa thuận khung được quy định trong kế hoạch lựa chọn nhà thầu nhưng không quá 03 năm</a:t>
            </a:r>
            <a:r>
              <a:rPr lang="en-US" sz="2200" b="1" kern="0" smtClean="0">
                <a:solidFill>
                  <a:srgbClr val="0000FF"/>
                </a:solidFill>
                <a:latin typeface="Arial" charset="0"/>
              </a:rPr>
              <a:t>.</a:t>
            </a:r>
            <a:endParaRPr lang="fr-FR" sz="2200" b="1" kern="0">
              <a:solidFill>
                <a:srgbClr val="0000FF"/>
              </a:solidFill>
              <a:latin typeface="Arial"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112" y="701424"/>
            <a:ext cx="7351776" cy="822576"/>
          </a:xfrm>
          <a:prstGeom prst="rect">
            <a:avLst/>
          </a:prstGeom>
        </p:spPr>
      </p:pic>
    </p:spTree>
    <p:extLst>
      <p:ext uri="{BB962C8B-B14F-4D97-AF65-F5344CB8AC3E}">
        <p14:creationId xmlns:p14="http://schemas.microsoft.com/office/powerpoint/2010/main" val="36178824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36802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55983"/>
            <a:ext cx="8680450" cy="1066800"/>
          </a:xfrm>
        </p:spPr>
        <p:txBody>
          <a:bodyPr anchor="ctr"/>
          <a:lstStyle/>
          <a:p>
            <a:pPr algn="ctr">
              <a:lnSpc>
                <a:spcPct val="120000"/>
              </a:lnSpc>
              <a:spcBef>
                <a:spcPts val="600"/>
              </a:spcBef>
              <a:spcAft>
                <a:spcPts val="600"/>
              </a:spcAft>
            </a:pPr>
            <a:r>
              <a:rPr lang="en-US" sz="2600" b="1" smtClean="0">
                <a:solidFill>
                  <a:srgbClr val="FF0000"/>
                </a:solidFill>
                <a:latin typeface="Arial" panose="020B0604020202020204" pitchFamily="34" charset="0"/>
                <a:cs typeface="Arial" panose="020B0604020202020204" pitchFamily="34" charset="0"/>
              </a:rPr>
              <a:t>BỐ CỤC CỦA LUẬT</a:t>
            </a:r>
            <a:br>
              <a:rPr lang="en-US" sz="2600" b="1" smtClean="0">
                <a:solidFill>
                  <a:srgbClr val="FF0000"/>
                </a:solidFill>
                <a:latin typeface="Arial" panose="020B0604020202020204" pitchFamily="34" charset="0"/>
                <a:cs typeface="Arial" panose="020B0604020202020204" pitchFamily="34" charset="0"/>
              </a:rPr>
            </a:br>
            <a:r>
              <a:rPr lang="en-US" sz="2600" b="1" smtClean="0">
                <a:solidFill>
                  <a:srgbClr val="006600"/>
                </a:solidFill>
                <a:latin typeface="Arial" panose="020B0604020202020204" pitchFamily="34" charset="0"/>
                <a:cs typeface="Arial" panose="020B0604020202020204" pitchFamily="34" charset="0"/>
              </a:rPr>
              <a:t>(13 chương với 96 điều)</a:t>
            </a:r>
            <a:endParaRPr lang="en-US" sz="2600" b="1">
              <a:solidFill>
                <a:srgbClr val="006600"/>
              </a:solidFill>
              <a:latin typeface="Arial" panose="020B0604020202020204" pitchFamily="34" charset="0"/>
              <a:cs typeface="Arial" panose="020B0604020202020204" pitchFamily="34" charset="0"/>
            </a:endParaRPr>
          </a:p>
        </p:txBody>
      </p:sp>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mj-lt"/>
              <a:buAutoNum type="arabicPeriod" startAt="8"/>
              <a:defRPr/>
            </a:pPr>
            <a:r>
              <a:rPr lang="en-US" sz="2300" b="1" kern="0" smtClean="0">
                <a:solidFill>
                  <a:srgbClr val="FF0066"/>
                </a:solidFill>
                <a:latin typeface="Arial" charset="0"/>
              </a:rPr>
              <a:t>HỢP ĐỒNG</a:t>
            </a:r>
          </a:p>
          <a:p>
            <a:pPr indent="-457200" algn="just" eaLnBrk="1" hangingPunct="1">
              <a:lnSpc>
                <a:spcPct val="114000"/>
              </a:lnSpc>
              <a:spcBef>
                <a:spcPts val="1200"/>
              </a:spcBef>
              <a:spcAft>
                <a:spcPts val="0"/>
              </a:spcAft>
              <a:buClr>
                <a:srgbClr val="FF0000"/>
              </a:buClr>
              <a:buFont typeface="+mj-lt"/>
              <a:buAutoNum type="arabicPeriod" startAt="8"/>
              <a:defRPr/>
            </a:pPr>
            <a:r>
              <a:rPr lang="en-US" sz="2300" b="1" kern="0">
                <a:solidFill>
                  <a:srgbClr val="0000FF"/>
                </a:solidFill>
                <a:latin typeface="Arial" charset="0"/>
              </a:rPr>
              <a:t>TRÁCH NHIỆM CỦA CÁC BÊN TRONG LỰA CHỌN </a:t>
            </a:r>
            <a:br>
              <a:rPr lang="en-US" sz="2300" b="1" kern="0">
                <a:solidFill>
                  <a:srgbClr val="0000FF"/>
                </a:solidFill>
                <a:latin typeface="Arial" charset="0"/>
              </a:rPr>
            </a:br>
            <a:r>
              <a:rPr lang="en-US" sz="2300" b="1" kern="0">
                <a:solidFill>
                  <a:srgbClr val="0000FF"/>
                </a:solidFill>
                <a:latin typeface="Arial" charset="0"/>
              </a:rPr>
              <a:t>NHÀ THẦU, NHÀ ĐẦU TƯ</a:t>
            </a:r>
          </a:p>
          <a:p>
            <a:pPr indent="-457200" algn="just" eaLnBrk="1" hangingPunct="1">
              <a:lnSpc>
                <a:spcPct val="114000"/>
              </a:lnSpc>
              <a:spcBef>
                <a:spcPts val="1200"/>
              </a:spcBef>
              <a:spcAft>
                <a:spcPts val="0"/>
              </a:spcAft>
              <a:buClr>
                <a:srgbClr val="FF0000"/>
              </a:buClr>
              <a:buFont typeface="+mj-lt"/>
              <a:buAutoNum type="arabicPeriod" startAt="8"/>
              <a:defRPr/>
            </a:pPr>
            <a:r>
              <a:rPr lang="en-US" sz="2300" b="1" kern="0" smtClean="0">
                <a:solidFill>
                  <a:srgbClr val="0000FF"/>
                </a:solidFill>
                <a:latin typeface="Arial" charset="0"/>
              </a:rPr>
              <a:t>QUẢN </a:t>
            </a:r>
            <a:r>
              <a:rPr lang="en-US" sz="2300" b="1" kern="0">
                <a:solidFill>
                  <a:srgbClr val="0000FF"/>
                </a:solidFill>
                <a:latin typeface="Arial" charset="0"/>
              </a:rPr>
              <a:t>LÝ NHÀ NƯỚC VỀ HOẠT ĐỘNG ĐẤU </a:t>
            </a:r>
            <a:r>
              <a:rPr lang="en-US" sz="2300" b="1" kern="0" smtClean="0">
                <a:solidFill>
                  <a:srgbClr val="0000FF"/>
                </a:solidFill>
                <a:latin typeface="Arial" charset="0"/>
              </a:rPr>
              <a:t>THẦU</a:t>
            </a:r>
          </a:p>
          <a:p>
            <a:pPr indent="-457200" algn="just" eaLnBrk="1" hangingPunct="1">
              <a:lnSpc>
                <a:spcPct val="114000"/>
              </a:lnSpc>
              <a:spcBef>
                <a:spcPts val="1200"/>
              </a:spcBef>
              <a:spcAft>
                <a:spcPts val="0"/>
              </a:spcAft>
              <a:buClr>
                <a:srgbClr val="FF0000"/>
              </a:buClr>
              <a:buFont typeface="+mj-lt"/>
              <a:buAutoNum type="arabicPeriod" startAt="8"/>
              <a:defRPr/>
            </a:pPr>
            <a:r>
              <a:rPr lang="en-US" sz="2300" b="1" kern="0" smtClean="0">
                <a:solidFill>
                  <a:srgbClr val="FF0066"/>
                </a:solidFill>
                <a:latin typeface="Arial" charset="0"/>
              </a:rPr>
              <a:t>HÀNH </a:t>
            </a:r>
            <a:r>
              <a:rPr lang="en-US" sz="2300" b="1" kern="0">
                <a:solidFill>
                  <a:srgbClr val="FF0066"/>
                </a:solidFill>
                <a:latin typeface="Arial" charset="0"/>
              </a:rPr>
              <a:t>VI BỊ CẤM VÀ XỬ LÝ VI PHẠM VỀ ĐẤU </a:t>
            </a:r>
            <a:r>
              <a:rPr lang="en-US" sz="2300" b="1" kern="0" smtClean="0">
                <a:solidFill>
                  <a:srgbClr val="FF0066"/>
                </a:solidFill>
                <a:latin typeface="Arial" charset="0"/>
              </a:rPr>
              <a:t>THẦU</a:t>
            </a:r>
          </a:p>
          <a:p>
            <a:pPr indent="-457200" algn="just" eaLnBrk="1" hangingPunct="1">
              <a:lnSpc>
                <a:spcPct val="114000"/>
              </a:lnSpc>
              <a:spcBef>
                <a:spcPts val="1200"/>
              </a:spcBef>
              <a:spcAft>
                <a:spcPts val="0"/>
              </a:spcAft>
              <a:buClr>
                <a:srgbClr val="FF0000"/>
              </a:buClr>
              <a:buFont typeface="+mj-lt"/>
              <a:buAutoNum type="arabicPeriod" startAt="8"/>
              <a:defRPr/>
            </a:pPr>
            <a:r>
              <a:rPr lang="en-US" sz="2300" b="1" kern="0" smtClean="0">
                <a:solidFill>
                  <a:srgbClr val="0000FF"/>
                </a:solidFill>
                <a:latin typeface="Arial" charset="0"/>
              </a:rPr>
              <a:t>GIẢI </a:t>
            </a:r>
            <a:r>
              <a:rPr lang="en-US" sz="2300" b="1" kern="0">
                <a:solidFill>
                  <a:srgbClr val="0000FF"/>
                </a:solidFill>
                <a:latin typeface="Arial" charset="0"/>
              </a:rPr>
              <a:t>QUYẾT KIẾN NGHỊ VÀ TRANH CHẤP TRONG </a:t>
            </a:r>
            <a:r>
              <a:rPr lang="en-US" sz="2300" b="1" kern="0" smtClean="0">
                <a:solidFill>
                  <a:srgbClr val="0000FF"/>
                </a:solidFill>
                <a:latin typeface="Arial" charset="0"/>
              </a:rPr>
              <a:t/>
            </a:r>
            <a:br>
              <a:rPr lang="en-US" sz="2300" b="1" kern="0" smtClean="0">
                <a:solidFill>
                  <a:srgbClr val="0000FF"/>
                </a:solidFill>
                <a:latin typeface="Arial" charset="0"/>
              </a:rPr>
            </a:br>
            <a:r>
              <a:rPr lang="en-US" sz="2300" b="1" kern="0" smtClean="0">
                <a:solidFill>
                  <a:srgbClr val="0000FF"/>
                </a:solidFill>
                <a:latin typeface="Arial" charset="0"/>
              </a:rPr>
              <a:t>ĐẤU THẦU</a:t>
            </a:r>
          </a:p>
          <a:p>
            <a:pPr indent="-457200" algn="just" eaLnBrk="1" hangingPunct="1">
              <a:lnSpc>
                <a:spcPct val="114000"/>
              </a:lnSpc>
              <a:spcBef>
                <a:spcPts val="1200"/>
              </a:spcBef>
              <a:spcAft>
                <a:spcPts val="0"/>
              </a:spcAft>
              <a:buClr>
                <a:srgbClr val="FF0000"/>
              </a:buClr>
              <a:buFont typeface="+mj-lt"/>
              <a:buAutoNum type="arabicPeriod" startAt="8"/>
              <a:defRPr/>
            </a:pPr>
            <a:r>
              <a:rPr lang="en-US" sz="2300" b="1" kern="0" smtClean="0">
                <a:solidFill>
                  <a:srgbClr val="0000FF"/>
                </a:solidFill>
                <a:latin typeface="Arial" charset="0"/>
              </a:rPr>
              <a:t>ĐIỀU </a:t>
            </a:r>
            <a:r>
              <a:rPr lang="en-US" sz="2300" b="1" kern="0">
                <a:solidFill>
                  <a:srgbClr val="0000FF"/>
                </a:solidFill>
                <a:latin typeface="Arial" charset="0"/>
              </a:rPr>
              <a:t>KHOẢN THI </a:t>
            </a:r>
            <a:r>
              <a:rPr lang="en-US" sz="2300" b="1" kern="0" smtClean="0">
                <a:solidFill>
                  <a:srgbClr val="0000FF"/>
                </a:solidFill>
                <a:latin typeface="Arial" charset="0"/>
              </a:rPr>
              <a:t>HÀNH</a:t>
            </a:r>
            <a:endParaRPr lang="en-US" sz="2300" b="1" kern="0">
              <a:solidFill>
                <a:srgbClr val="0000FF"/>
              </a:solidFill>
              <a:latin typeface="Arial" charset="0"/>
            </a:endParaRPr>
          </a:p>
        </p:txBody>
      </p:sp>
    </p:spTree>
    <p:extLst>
      <p:ext uri="{BB962C8B-B14F-4D97-AF65-F5344CB8AC3E}">
        <p14:creationId xmlns:p14="http://schemas.microsoft.com/office/powerpoint/2010/main" val="17987810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indent="-457200" algn="ctr" eaLnBrk="1" hangingPunct="1">
              <a:lnSpc>
                <a:spcPct val="114000"/>
              </a:lnSpc>
              <a:spcBef>
                <a:spcPts val="1200"/>
              </a:spcBef>
              <a:spcAft>
                <a:spcPts val="0"/>
              </a:spcAft>
              <a:defRPr/>
            </a:pPr>
            <a:r>
              <a:rPr lang="en-US" sz="2600" b="1" smtClean="0">
                <a:solidFill>
                  <a:srgbClr val="FF0000"/>
                </a:solidFill>
                <a:latin typeface="Arial" panose="020B0604020202020204" pitchFamily="34" charset="0"/>
                <a:cs typeface="Arial" panose="020B0604020202020204" pitchFamily="34" charset="0"/>
              </a:rPr>
              <a:t>MỤC </a:t>
            </a:r>
            <a:r>
              <a:rPr lang="en-US" sz="2600" b="1">
                <a:solidFill>
                  <a:srgbClr val="FF0000"/>
                </a:solidFill>
                <a:latin typeface="Arial" panose="020B0604020202020204" pitchFamily="34" charset="0"/>
                <a:cs typeface="Arial" panose="020B0604020202020204" pitchFamily="34" charset="0"/>
              </a:rPr>
              <a:t>2. MUA SẮM THƯỜNG </a:t>
            </a:r>
            <a:r>
              <a:rPr lang="en-US" sz="2600" b="1" smtClean="0">
                <a:solidFill>
                  <a:srgbClr val="FF0000"/>
                </a:solidFill>
                <a:latin typeface="Arial" panose="020B0604020202020204" pitchFamily="34" charset="0"/>
                <a:cs typeface="Arial" panose="020B0604020202020204" pitchFamily="34" charset="0"/>
              </a:rPr>
              <a:t>XUYÊN</a:t>
            </a:r>
            <a:br>
              <a:rPr lang="en-US" sz="2600" b="1" smtClean="0">
                <a:solidFill>
                  <a:srgbClr val="FF0000"/>
                </a:solidFill>
                <a:latin typeface="Arial" panose="020B0604020202020204" pitchFamily="34" charset="0"/>
                <a:cs typeface="Arial" panose="020B0604020202020204" pitchFamily="34" charset="0"/>
              </a:rPr>
            </a:b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spcBef>
                <a:spcPts val="1200"/>
              </a:spcBef>
              <a:spcAft>
                <a:spcPts val="0"/>
              </a:spcAft>
              <a:buClr>
                <a:srgbClr val="FF0000"/>
              </a:buClr>
              <a:buFont typeface="Wingdings" pitchFamily="2" charset="2"/>
              <a:buChar char="v"/>
              <a:defRPr/>
            </a:pPr>
            <a:endParaRPr lang="en-US" sz="1500" b="1" kern="0" smtClean="0">
              <a:solidFill>
                <a:srgbClr val="FF0066"/>
              </a:solidFill>
              <a:latin typeface="Arial" charset="0"/>
            </a:endParaRPr>
          </a:p>
          <a:p>
            <a:pPr indent="-457200" algn="just" eaLnBrk="1" hangingPunct="1">
              <a:lnSpc>
                <a:spcPct val="105000"/>
              </a:lnSpc>
              <a:spcBef>
                <a:spcPts val="800"/>
              </a:spcBef>
              <a:spcAft>
                <a:spcPts val="0"/>
              </a:spcAft>
              <a:buClr>
                <a:srgbClr val="FF0000"/>
              </a:buClr>
              <a:buFont typeface="Wingdings" pitchFamily="2" charset="2"/>
              <a:buChar char="v"/>
              <a:defRPr/>
            </a:pPr>
            <a:r>
              <a:rPr lang="en-US" sz="1950" b="1" kern="0" smtClean="0">
                <a:solidFill>
                  <a:srgbClr val="FF0066"/>
                </a:solidFill>
                <a:latin typeface="Arial" charset="0"/>
              </a:rPr>
              <a:t>Điều </a:t>
            </a:r>
            <a:r>
              <a:rPr lang="en-US" sz="1950" b="1" kern="0">
                <a:solidFill>
                  <a:srgbClr val="FF0066"/>
                </a:solidFill>
                <a:latin typeface="Arial" charset="0"/>
              </a:rPr>
              <a:t>46. Điều kiện áp dụng</a:t>
            </a:r>
          </a:p>
          <a:p>
            <a:pPr marL="577850" indent="0" algn="just" eaLnBrk="1" hangingPunct="1">
              <a:lnSpc>
                <a:spcPct val="105000"/>
              </a:lnSpc>
              <a:spcBef>
                <a:spcPts val="800"/>
              </a:spcBef>
              <a:spcAft>
                <a:spcPts val="0"/>
              </a:spcAft>
              <a:buClr>
                <a:srgbClr val="FF0000"/>
              </a:buClr>
              <a:buNone/>
              <a:defRPr/>
            </a:pPr>
            <a:r>
              <a:rPr lang="en-US" sz="1950" b="1" kern="0" smtClean="0">
                <a:solidFill>
                  <a:srgbClr val="0000FF"/>
                </a:solidFill>
                <a:latin typeface="Arial" charset="0"/>
              </a:rPr>
              <a:t>Cơ </a:t>
            </a:r>
            <a:r>
              <a:rPr lang="en-US" sz="1950" b="1" kern="0">
                <a:solidFill>
                  <a:srgbClr val="0000FF"/>
                </a:solidFill>
                <a:latin typeface="Arial" charset="0"/>
              </a:rPr>
              <a:t>quan nhà nước, tổ chức chính trị, tổ chức chính trị - xã hội, tổ chức chính trị xã hội - nghề nghiệp, tổ chức xã hội - nghề nghiệp, tổ chức xã hội, đơn vị thuộc lực lượng vũ trang nhân dân, đơn vị sự nghiệp công lập áp dụng mua sắm thường xuyên đối với hàng hóa, dịch vụ khi đáp ứng đủ các điều kiện sau </a:t>
            </a:r>
            <a:r>
              <a:rPr lang="en-US" sz="1950" b="1" kern="0" smtClean="0">
                <a:solidFill>
                  <a:srgbClr val="0000FF"/>
                </a:solidFill>
                <a:latin typeface="Arial" charset="0"/>
              </a:rPr>
              <a:t>đây:</a:t>
            </a:r>
          </a:p>
          <a:p>
            <a:pPr indent="-457200" algn="just" eaLnBrk="1" hangingPunct="1">
              <a:lnSpc>
                <a:spcPct val="105000"/>
              </a:lnSpc>
              <a:spcBef>
                <a:spcPts val="800"/>
              </a:spcBef>
              <a:spcAft>
                <a:spcPts val="0"/>
              </a:spcAft>
              <a:buClr>
                <a:srgbClr val="FF0000"/>
              </a:buClr>
              <a:buFont typeface="+mj-lt"/>
              <a:buAutoNum type="arabicPeriod"/>
              <a:defRPr/>
            </a:pPr>
            <a:r>
              <a:rPr lang="en-US" sz="1950" b="1" kern="0" smtClean="0">
                <a:solidFill>
                  <a:srgbClr val="0000FF"/>
                </a:solidFill>
                <a:latin typeface="Arial" charset="0"/>
              </a:rPr>
              <a:t>Sử </a:t>
            </a:r>
            <a:r>
              <a:rPr lang="en-US" sz="1950" b="1" kern="0">
                <a:solidFill>
                  <a:srgbClr val="0000FF"/>
                </a:solidFill>
                <a:latin typeface="Arial" charset="0"/>
              </a:rPr>
              <a:t>dụng nguồn vốn mua sắm thường </a:t>
            </a:r>
            <a:r>
              <a:rPr lang="en-US" sz="1950" b="1" kern="0" smtClean="0">
                <a:solidFill>
                  <a:srgbClr val="0000FF"/>
                </a:solidFill>
                <a:latin typeface="Arial" charset="0"/>
              </a:rPr>
              <a:t>xuyên;</a:t>
            </a:r>
          </a:p>
          <a:p>
            <a:pPr indent="-457200" algn="just" eaLnBrk="1" hangingPunct="1">
              <a:lnSpc>
                <a:spcPct val="105000"/>
              </a:lnSpc>
              <a:spcBef>
                <a:spcPts val="800"/>
              </a:spcBef>
              <a:spcAft>
                <a:spcPts val="0"/>
              </a:spcAft>
              <a:buClr>
                <a:srgbClr val="FF0000"/>
              </a:buClr>
              <a:buFont typeface="+mj-lt"/>
              <a:buAutoNum type="arabicPeriod"/>
              <a:defRPr/>
            </a:pPr>
            <a:r>
              <a:rPr lang="en-US" sz="1950" b="1" kern="0" smtClean="0">
                <a:solidFill>
                  <a:srgbClr val="0000FF"/>
                </a:solidFill>
                <a:latin typeface="Arial" charset="0"/>
              </a:rPr>
              <a:t>Hàng </a:t>
            </a:r>
            <a:r>
              <a:rPr lang="en-US" sz="1950" b="1" kern="0">
                <a:solidFill>
                  <a:srgbClr val="0000FF"/>
                </a:solidFill>
                <a:latin typeface="Arial" charset="0"/>
              </a:rPr>
              <a:t>hóa, dịch vụ thuộc danh mục hàng hóa, dịch vụ mua sắm thường xuyên để duy trì hoạt động thường xuyên của cơ quan, tổ chức, đơn </a:t>
            </a:r>
            <a:r>
              <a:rPr lang="en-US" sz="1950" b="1" kern="0" smtClean="0">
                <a:solidFill>
                  <a:srgbClr val="0000FF"/>
                </a:solidFill>
                <a:latin typeface="Arial" charset="0"/>
              </a:rPr>
              <a:t>vị.</a:t>
            </a:r>
          </a:p>
          <a:p>
            <a:pPr marL="566738" indent="-457200" algn="just" eaLnBrk="1" hangingPunct="1">
              <a:lnSpc>
                <a:spcPct val="105000"/>
              </a:lnSpc>
              <a:spcBef>
                <a:spcPts val="800"/>
              </a:spcBef>
              <a:spcAft>
                <a:spcPts val="0"/>
              </a:spcAft>
              <a:buClr>
                <a:srgbClr val="FF0000"/>
              </a:buClr>
              <a:buFont typeface="Wingdings" pitchFamily="2" charset="2"/>
              <a:buChar char="v"/>
              <a:defRPr/>
            </a:pPr>
            <a:r>
              <a:rPr lang="en-US" sz="1950" b="1" kern="0" smtClean="0">
                <a:solidFill>
                  <a:srgbClr val="FF0066"/>
                </a:solidFill>
                <a:latin typeface="Arial" charset="0"/>
              </a:rPr>
              <a:t>Điều </a:t>
            </a:r>
            <a:r>
              <a:rPr lang="en-US" sz="1950" b="1" kern="0">
                <a:solidFill>
                  <a:srgbClr val="FF0066"/>
                </a:solidFill>
                <a:latin typeface="Arial" charset="0"/>
              </a:rPr>
              <a:t>47. Tổ chức lựa chọn nhà </a:t>
            </a:r>
            <a:r>
              <a:rPr lang="en-US" sz="1950" b="1" kern="0" smtClean="0">
                <a:solidFill>
                  <a:srgbClr val="FF0066"/>
                </a:solidFill>
                <a:latin typeface="Arial" charset="0"/>
              </a:rPr>
              <a:t>thầu</a:t>
            </a:r>
          </a:p>
          <a:p>
            <a:pPr indent="-457200" algn="just" eaLnBrk="1" hangingPunct="1">
              <a:lnSpc>
                <a:spcPct val="105000"/>
              </a:lnSpc>
              <a:spcBef>
                <a:spcPts val="800"/>
              </a:spcBef>
              <a:spcAft>
                <a:spcPts val="0"/>
              </a:spcAft>
              <a:buClr>
                <a:srgbClr val="FF0000"/>
              </a:buClr>
              <a:buFont typeface="+mj-lt"/>
              <a:buAutoNum type="arabicPeriod"/>
              <a:defRPr/>
            </a:pPr>
            <a:r>
              <a:rPr lang="en-US" sz="1950" b="1" kern="0" smtClean="0">
                <a:solidFill>
                  <a:srgbClr val="0000FF"/>
                </a:solidFill>
                <a:latin typeface="Arial" charset="0"/>
              </a:rPr>
              <a:t>Việc </a:t>
            </a:r>
            <a:r>
              <a:rPr lang="en-US" sz="1950" b="1" kern="0">
                <a:solidFill>
                  <a:srgbClr val="0000FF"/>
                </a:solidFill>
                <a:latin typeface="Arial" charset="0"/>
              </a:rPr>
              <a:t>lựa chọn nhà thầu trong mua sắm thường xuyên được thực hiện theo quy định tại các điều 38, 39, 40, 41, 42 và 43 của Luật </a:t>
            </a:r>
            <a:r>
              <a:rPr lang="en-US" sz="1950" b="1" kern="0" smtClean="0">
                <a:solidFill>
                  <a:srgbClr val="0000FF"/>
                </a:solidFill>
                <a:latin typeface="Arial" charset="0"/>
              </a:rPr>
              <a:t>này.</a:t>
            </a:r>
          </a:p>
          <a:p>
            <a:pPr indent="-457200" algn="just" eaLnBrk="1" hangingPunct="1">
              <a:lnSpc>
                <a:spcPct val="105000"/>
              </a:lnSpc>
              <a:spcBef>
                <a:spcPts val="800"/>
              </a:spcBef>
              <a:spcAft>
                <a:spcPts val="0"/>
              </a:spcAft>
              <a:buClr>
                <a:srgbClr val="FF0000"/>
              </a:buClr>
              <a:buFont typeface="+mj-lt"/>
              <a:buAutoNum type="arabicPeriod"/>
              <a:defRPr/>
            </a:pPr>
            <a:r>
              <a:rPr lang="en-US" sz="1950" b="1" kern="0" smtClean="0">
                <a:solidFill>
                  <a:srgbClr val="0000FF"/>
                </a:solidFill>
                <a:latin typeface="Arial" charset="0"/>
              </a:rPr>
              <a:t>Chính </a:t>
            </a:r>
            <a:r>
              <a:rPr lang="en-US" sz="1950" b="1" kern="0">
                <a:solidFill>
                  <a:srgbClr val="0000FF"/>
                </a:solidFill>
                <a:latin typeface="Arial" charset="0"/>
              </a:rPr>
              <a:t>phủ quy định chi tiết về mua sắm thường xuyên</a:t>
            </a:r>
            <a:r>
              <a:rPr lang="en-US" sz="1950" b="1" kern="0" smtClean="0">
                <a:solidFill>
                  <a:srgbClr val="0000FF"/>
                </a:solidFill>
                <a:latin typeface="Arial" charset="0"/>
              </a:rPr>
              <a:t>.</a:t>
            </a:r>
            <a:endParaRPr lang="fr-FR" sz="1950" b="1" kern="0">
              <a:solidFill>
                <a:srgbClr val="0000FF"/>
              </a:solidFill>
              <a:latin typeface="Arial"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112" y="685800"/>
            <a:ext cx="7351776" cy="809724"/>
          </a:xfrm>
          <a:prstGeom prst="rect">
            <a:avLst/>
          </a:prstGeom>
        </p:spPr>
      </p:pic>
    </p:spTree>
    <p:extLst>
      <p:ext uri="{BB962C8B-B14F-4D97-AF65-F5344CB8AC3E}">
        <p14:creationId xmlns:p14="http://schemas.microsoft.com/office/powerpoint/2010/main" val="28357855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en-US" sz="2600" b="1" smtClean="0">
                <a:solidFill>
                  <a:srgbClr val="FF0000"/>
                </a:solidFill>
                <a:latin typeface="Arial" panose="020B0604020202020204" pitchFamily="34" charset="0"/>
                <a:cs typeface="Arial" panose="020B0604020202020204" pitchFamily="34" charset="0"/>
              </a:rPr>
              <a:t>CHƯƠNG </a:t>
            </a:r>
            <a:r>
              <a:rPr lang="en-US" sz="2600" b="1">
                <a:solidFill>
                  <a:srgbClr val="FF0000"/>
                </a:solidFill>
                <a:latin typeface="Arial" panose="020B0604020202020204" pitchFamily="34" charset="0"/>
                <a:cs typeface="Arial" panose="020B0604020202020204" pitchFamily="34" charset="0"/>
              </a:rPr>
              <a:t>8</a:t>
            </a:r>
            <a:r>
              <a:rPr lang="en-US" sz="2600" b="1" smtClean="0">
                <a:solidFill>
                  <a:srgbClr val="FF0000"/>
                </a:solidFill>
                <a:latin typeface="Arial" panose="020B0604020202020204" pitchFamily="34" charset="0"/>
                <a:cs typeface="Arial" panose="020B0604020202020204" pitchFamily="34" charset="0"/>
              </a:rPr>
              <a:t>. HỢP </a:t>
            </a:r>
            <a:r>
              <a:rPr lang="en-US" sz="2600" b="1">
                <a:solidFill>
                  <a:srgbClr val="FF0000"/>
                </a:solidFill>
                <a:latin typeface="Arial" panose="020B0604020202020204" pitchFamily="34" charset="0"/>
                <a:cs typeface="Arial" panose="020B0604020202020204" pitchFamily="34" charset="0"/>
              </a:rPr>
              <a:t>ĐỒNG</a:t>
            </a:r>
            <a:br>
              <a:rPr lang="en-US" sz="2600" b="1">
                <a:solidFill>
                  <a:srgbClr val="FF0000"/>
                </a:solidFill>
                <a:latin typeface="Arial" panose="020B0604020202020204" pitchFamily="34" charset="0"/>
                <a:cs typeface="Arial" panose="020B0604020202020204" pitchFamily="34" charset="0"/>
              </a:rPr>
            </a:b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8000"/>
              </a:lnSpc>
              <a:spcBef>
                <a:spcPts val="800"/>
              </a:spcBef>
              <a:spcAft>
                <a:spcPts val="0"/>
              </a:spcAft>
              <a:buClr>
                <a:srgbClr val="FF0000"/>
              </a:buClr>
              <a:buFont typeface="Wingdings" pitchFamily="2" charset="2"/>
              <a:buChar char="q"/>
              <a:defRPr/>
            </a:pPr>
            <a:r>
              <a:rPr lang="en-US" sz="2200" b="1" kern="0" smtClean="0">
                <a:solidFill>
                  <a:srgbClr val="006600"/>
                </a:solidFill>
                <a:latin typeface="Arial" charset="0"/>
              </a:rPr>
              <a:t>MỤC </a:t>
            </a:r>
            <a:r>
              <a:rPr lang="en-US" sz="2200" b="1" kern="0">
                <a:solidFill>
                  <a:srgbClr val="006600"/>
                </a:solidFill>
                <a:latin typeface="Arial" charset="0"/>
              </a:rPr>
              <a:t>1. HỢP ĐỒNG VỚI NHÀ </a:t>
            </a:r>
            <a:r>
              <a:rPr lang="en-US" sz="2200" b="1" kern="0" smtClean="0">
                <a:solidFill>
                  <a:srgbClr val="006600"/>
                </a:solidFill>
                <a:latin typeface="Arial" charset="0"/>
              </a:rPr>
              <a:t>THẦU</a:t>
            </a:r>
          </a:p>
          <a:p>
            <a:pPr indent="-457200" algn="just" eaLnBrk="1" hangingPunct="1">
              <a:lnSpc>
                <a:spcPct val="108000"/>
              </a:lnSpc>
              <a:spcBef>
                <a:spcPts val="800"/>
              </a:spcBef>
              <a:spcAft>
                <a:spcPts val="0"/>
              </a:spcAft>
              <a:buClr>
                <a:srgbClr val="FF0000"/>
              </a:buClr>
              <a:buFont typeface="Wingdings" pitchFamily="2" charset="2"/>
              <a:buChar char="v"/>
              <a:defRPr/>
            </a:pPr>
            <a:r>
              <a:rPr lang="en-US" sz="2200" b="1" kern="0" smtClean="0">
                <a:solidFill>
                  <a:srgbClr val="FF0066"/>
                </a:solidFill>
                <a:latin typeface="Arial" charset="0"/>
              </a:rPr>
              <a:t>Điều </a:t>
            </a:r>
            <a:r>
              <a:rPr lang="en-US" sz="2200" b="1" kern="0">
                <a:solidFill>
                  <a:srgbClr val="FF0066"/>
                </a:solidFill>
                <a:latin typeface="Arial" charset="0"/>
              </a:rPr>
              <a:t>62. Loại hợp </a:t>
            </a:r>
            <a:r>
              <a:rPr lang="en-US" sz="2200" b="1" kern="0" smtClean="0">
                <a:solidFill>
                  <a:srgbClr val="FF0066"/>
                </a:solidFill>
                <a:latin typeface="Arial" charset="0"/>
              </a:rPr>
              <a:t>đồng</a:t>
            </a:r>
          </a:p>
          <a:p>
            <a:pPr indent="-457200" algn="just" eaLnBrk="1" hangingPunct="1">
              <a:lnSpc>
                <a:spcPct val="108000"/>
              </a:lnSpc>
              <a:spcBef>
                <a:spcPts val="800"/>
              </a:spcBef>
              <a:spcAft>
                <a:spcPts val="0"/>
              </a:spcAft>
              <a:buClr>
                <a:srgbClr val="FF0000"/>
              </a:buClr>
              <a:buFont typeface="+mj-lt"/>
              <a:buAutoNum type="arabicPeriod"/>
              <a:defRPr/>
            </a:pPr>
            <a:r>
              <a:rPr lang="en-US" sz="2200" b="1" kern="0" smtClean="0">
                <a:solidFill>
                  <a:srgbClr val="0000FF"/>
                </a:solidFill>
                <a:latin typeface="Arial" charset="0"/>
              </a:rPr>
              <a:t>Hợp </a:t>
            </a:r>
            <a:r>
              <a:rPr lang="en-US" sz="2200" b="1" kern="0">
                <a:solidFill>
                  <a:srgbClr val="0000FF"/>
                </a:solidFill>
                <a:latin typeface="Arial" charset="0"/>
              </a:rPr>
              <a:t>đồng trọn gói</a:t>
            </a:r>
            <a:r>
              <a:rPr lang="en-US" sz="2200" b="1" kern="0" smtClean="0">
                <a:solidFill>
                  <a:srgbClr val="0000FF"/>
                </a:solidFill>
                <a:latin typeface="Arial" charset="0"/>
              </a:rPr>
              <a:t>:</a:t>
            </a:r>
          </a:p>
          <a:p>
            <a:pPr indent="-457200" algn="just" eaLnBrk="1" hangingPunct="1">
              <a:lnSpc>
                <a:spcPct val="108000"/>
              </a:lnSpc>
              <a:spcBef>
                <a:spcPts val="800"/>
              </a:spcBef>
              <a:spcAft>
                <a:spcPts val="0"/>
              </a:spcAft>
              <a:buClr>
                <a:srgbClr val="FF0000"/>
              </a:buClr>
              <a:buFont typeface="+mj-lt"/>
              <a:buAutoNum type="arabicPeriod"/>
              <a:defRPr/>
            </a:pPr>
            <a:endParaRPr lang="en-US" sz="3500" b="1" kern="0" smtClean="0">
              <a:solidFill>
                <a:srgbClr val="0000FF"/>
              </a:solidFill>
              <a:latin typeface="Arial" charset="0"/>
            </a:endParaRPr>
          </a:p>
          <a:p>
            <a:pPr indent="-457200" algn="just" eaLnBrk="1" hangingPunct="1">
              <a:lnSpc>
                <a:spcPct val="108000"/>
              </a:lnSpc>
              <a:spcBef>
                <a:spcPts val="800"/>
              </a:spcBef>
              <a:spcAft>
                <a:spcPts val="0"/>
              </a:spcAft>
              <a:buClr>
                <a:srgbClr val="FF0000"/>
              </a:buClr>
              <a:buFont typeface="+mj-lt"/>
              <a:buAutoNum type="arabicPeriod"/>
              <a:defRPr/>
            </a:pPr>
            <a:r>
              <a:rPr lang="en-US" sz="2200" b="1" kern="0" smtClean="0">
                <a:solidFill>
                  <a:srgbClr val="0000FF"/>
                </a:solidFill>
                <a:latin typeface="Arial" charset="0"/>
              </a:rPr>
              <a:t>Hợp </a:t>
            </a:r>
            <a:r>
              <a:rPr lang="en-US" sz="2200" b="1" kern="0">
                <a:solidFill>
                  <a:srgbClr val="0000FF"/>
                </a:solidFill>
                <a:latin typeface="Arial" charset="0"/>
              </a:rPr>
              <a:t>đồng theo đơn giá cố định:</a:t>
            </a:r>
          </a:p>
          <a:p>
            <a:pPr indent="-457200" algn="just" eaLnBrk="1" hangingPunct="1">
              <a:lnSpc>
                <a:spcPct val="108000"/>
              </a:lnSpc>
              <a:spcBef>
                <a:spcPts val="800"/>
              </a:spcBef>
              <a:spcAft>
                <a:spcPts val="0"/>
              </a:spcAft>
              <a:buClr>
                <a:srgbClr val="FF0000"/>
              </a:buClr>
              <a:buFont typeface="+mj-lt"/>
              <a:buAutoNum type="arabicPeriod"/>
              <a:defRPr/>
            </a:pPr>
            <a:endParaRPr lang="en-US" sz="3500" b="1" kern="0" smtClean="0">
              <a:solidFill>
                <a:srgbClr val="0000FF"/>
              </a:solidFill>
              <a:latin typeface="Arial" charset="0"/>
            </a:endParaRPr>
          </a:p>
          <a:p>
            <a:pPr indent="-457200" algn="just" eaLnBrk="1" hangingPunct="1">
              <a:lnSpc>
                <a:spcPct val="108000"/>
              </a:lnSpc>
              <a:spcBef>
                <a:spcPts val="800"/>
              </a:spcBef>
              <a:spcAft>
                <a:spcPts val="0"/>
              </a:spcAft>
              <a:buClr>
                <a:srgbClr val="FF0000"/>
              </a:buClr>
              <a:buFont typeface="+mj-lt"/>
              <a:buAutoNum type="arabicPeriod"/>
              <a:defRPr/>
            </a:pPr>
            <a:r>
              <a:rPr lang="en-US" sz="2200" b="1" kern="0" smtClean="0">
                <a:solidFill>
                  <a:srgbClr val="0000FF"/>
                </a:solidFill>
                <a:latin typeface="Arial" charset="0"/>
              </a:rPr>
              <a:t>Hợp </a:t>
            </a:r>
            <a:r>
              <a:rPr lang="en-US" sz="2200" b="1" kern="0">
                <a:solidFill>
                  <a:srgbClr val="0000FF"/>
                </a:solidFill>
                <a:latin typeface="Arial" charset="0"/>
              </a:rPr>
              <a:t>đồng theo đơn giá điều chỉnh:</a:t>
            </a:r>
          </a:p>
          <a:p>
            <a:pPr indent="-457200" algn="just" eaLnBrk="1" hangingPunct="1">
              <a:lnSpc>
                <a:spcPct val="108000"/>
              </a:lnSpc>
              <a:spcBef>
                <a:spcPts val="800"/>
              </a:spcBef>
              <a:spcAft>
                <a:spcPts val="0"/>
              </a:spcAft>
              <a:buClr>
                <a:srgbClr val="FF0000"/>
              </a:buClr>
              <a:buFont typeface="+mj-lt"/>
              <a:buAutoNum type="arabicPeriod"/>
              <a:defRPr/>
            </a:pPr>
            <a:endParaRPr lang="fr-FR" sz="3500" b="1" kern="0" smtClean="0">
              <a:solidFill>
                <a:srgbClr val="0000FF"/>
              </a:solidFill>
              <a:latin typeface="Arial" charset="0"/>
            </a:endParaRPr>
          </a:p>
          <a:p>
            <a:pPr indent="-457200" algn="just" eaLnBrk="1" hangingPunct="1">
              <a:lnSpc>
                <a:spcPct val="108000"/>
              </a:lnSpc>
              <a:spcBef>
                <a:spcPts val="800"/>
              </a:spcBef>
              <a:spcAft>
                <a:spcPts val="0"/>
              </a:spcAft>
              <a:buClr>
                <a:srgbClr val="FF0000"/>
              </a:buClr>
              <a:buFont typeface="+mj-lt"/>
              <a:buAutoNum type="arabicPeriod"/>
              <a:defRPr/>
            </a:pPr>
            <a:r>
              <a:rPr lang="en-US" sz="2200" b="1" kern="0" smtClean="0">
                <a:solidFill>
                  <a:srgbClr val="0000FF"/>
                </a:solidFill>
                <a:latin typeface="Arial" charset="0"/>
              </a:rPr>
              <a:t>Hợp </a:t>
            </a:r>
            <a:r>
              <a:rPr lang="en-US" sz="2200" b="1" kern="0">
                <a:solidFill>
                  <a:srgbClr val="0000FF"/>
                </a:solidFill>
                <a:latin typeface="Arial" charset="0"/>
              </a:rPr>
              <a:t>đồng theo thời gian</a:t>
            </a:r>
            <a:r>
              <a:rPr lang="en-US" sz="2200" b="1" kern="0" smtClean="0">
                <a:solidFill>
                  <a:srgbClr val="0000FF"/>
                </a:solidFill>
                <a:latin typeface="Arial" charset="0"/>
              </a:rPr>
              <a:t>:</a:t>
            </a:r>
          </a:p>
          <a:p>
            <a:pPr indent="-457200" algn="just" eaLnBrk="1" hangingPunct="1">
              <a:lnSpc>
                <a:spcPct val="108000"/>
              </a:lnSpc>
              <a:spcBef>
                <a:spcPts val="800"/>
              </a:spcBef>
              <a:spcAft>
                <a:spcPts val="0"/>
              </a:spcAft>
              <a:buClr>
                <a:srgbClr val="FF0000"/>
              </a:buClr>
              <a:buFont typeface="+mj-lt"/>
              <a:buAutoNum type="arabicPeriod"/>
              <a:defRPr/>
            </a:pPr>
            <a:endParaRPr lang="en-US" sz="2200" b="1" kern="0">
              <a:solidFill>
                <a:srgbClr val="0000FF"/>
              </a:solidFill>
              <a:latin typeface="Arial"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112" y="685800"/>
            <a:ext cx="7351776" cy="52696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112" y="2590800"/>
            <a:ext cx="7351776" cy="66834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112" y="3751257"/>
            <a:ext cx="7351776" cy="66834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6112" y="4894257"/>
            <a:ext cx="7351776" cy="668343"/>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6112" y="6075815"/>
            <a:ext cx="7351776" cy="629785"/>
          </a:xfrm>
          <a:prstGeom prst="rect">
            <a:avLst/>
          </a:prstGeom>
        </p:spPr>
      </p:pic>
    </p:spTree>
    <p:extLst>
      <p:ext uri="{BB962C8B-B14F-4D97-AF65-F5344CB8AC3E}">
        <p14:creationId xmlns:p14="http://schemas.microsoft.com/office/powerpoint/2010/main" val="51000132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en-US" sz="2600" b="1" smtClean="0">
                <a:solidFill>
                  <a:srgbClr val="FF0000"/>
                </a:solidFill>
                <a:latin typeface="Arial" panose="020B0604020202020204" pitchFamily="34" charset="0"/>
                <a:cs typeface="Arial" panose="020B0604020202020204" pitchFamily="34" charset="0"/>
              </a:rPr>
              <a:t>MỤC </a:t>
            </a:r>
            <a:r>
              <a:rPr lang="en-US" sz="2600" b="1">
                <a:solidFill>
                  <a:srgbClr val="FF0000"/>
                </a:solidFill>
                <a:latin typeface="Arial" panose="020B0604020202020204" pitchFamily="34" charset="0"/>
                <a:cs typeface="Arial" panose="020B0604020202020204" pitchFamily="34" charset="0"/>
              </a:rPr>
              <a:t>2. HỢP ĐỒNG VỚI NHÀ ĐẦU </a:t>
            </a:r>
            <a:r>
              <a:rPr lang="en-US" sz="2600" b="1" smtClean="0">
                <a:solidFill>
                  <a:srgbClr val="FF0000"/>
                </a:solidFill>
                <a:latin typeface="Arial" panose="020B0604020202020204" pitchFamily="34" charset="0"/>
                <a:cs typeface="Arial" panose="020B0604020202020204" pitchFamily="34" charset="0"/>
              </a:rPr>
              <a:t>TƯ</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spcBef>
                <a:spcPts val="500"/>
              </a:spcBef>
              <a:spcAft>
                <a:spcPts val="0"/>
              </a:spcAft>
              <a:buClr>
                <a:srgbClr val="FF0000"/>
              </a:buClr>
              <a:buFont typeface="Wingdings" pitchFamily="2" charset="2"/>
              <a:buChar char="v"/>
              <a:defRPr/>
            </a:pPr>
            <a:r>
              <a:rPr lang="en-US" sz="1900" b="1" kern="0" smtClean="0">
                <a:solidFill>
                  <a:srgbClr val="FF0066"/>
                </a:solidFill>
                <a:latin typeface="Arial" charset="0"/>
              </a:rPr>
              <a:t>Điều </a:t>
            </a:r>
            <a:r>
              <a:rPr lang="en-US" sz="1900" b="1" kern="0">
                <a:solidFill>
                  <a:srgbClr val="FF0066"/>
                </a:solidFill>
                <a:latin typeface="Arial" charset="0"/>
              </a:rPr>
              <a:t>68. Loại hợp </a:t>
            </a:r>
            <a:r>
              <a:rPr lang="en-US" sz="1900" b="1" kern="0" smtClean="0">
                <a:solidFill>
                  <a:srgbClr val="FF0066"/>
                </a:solidFill>
                <a:latin typeface="Arial" charset="0"/>
              </a:rPr>
              <a:t>đồng: </a:t>
            </a:r>
            <a:r>
              <a:rPr lang="en-US" sz="1900" b="1" kern="0" smtClean="0">
                <a:solidFill>
                  <a:srgbClr val="0000FF"/>
                </a:solidFill>
                <a:latin typeface="Arial" charset="0"/>
              </a:rPr>
              <a:t>Hợp </a:t>
            </a:r>
            <a:r>
              <a:rPr lang="en-US" sz="1900" b="1" kern="0">
                <a:solidFill>
                  <a:srgbClr val="0000FF"/>
                </a:solidFill>
                <a:latin typeface="Arial" charset="0"/>
              </a:rPr>
              <a:t>đồng trong lựa chọn nhà đầu tư bao gồm: Hợp đồng xây dựng - kinh doanh - chuyển giao (BOT), Hợp đồng xây dựng - chuyển giao - kinh doanh (BTO), Hợp đồng xây dựng - sở hữu - kinh doanh (BOO), Hợp đồng xây dựng - chuyển giao (BT) và các loại hợp đồng khác theo quy định của pháp luật về đầu </a:t>
            </a:r>
            <a:r>
              <a:rPr lang="en-US" sz="1900" b="1" kern="0" smtClean="0">
                <a:solidFill>
                  <a:srgbClr val="0000FF"/>
                </a:solidFill>
                <a:latin typeface="Arial" charset="0"/>
              </a:rPr>
              <a:t>tư.</a:t>
            </a:r>
          </a:p>
          <a:p>
            <a:pPr indent="-457200" algn="just" eaLnBrk="1" hangingPunct="1">
              <a:spcBef>
                <a:spcPts val="500"/>
              </a:spcBef>
              <a:spcAft>
                <a:spcPts val="0"/>
              </a:spcAft>
              <a:buClr>
                <a:srgbClr val="FF0000"/>
              </a:buClr>
              <a:buFont typeface="Wingdings" pitchFamily="2" charset="2"/>
              <a:buChar char="v"/>
              <a:defRPr/>
            </a:pPr>
            <a:r>
              <a:rPr lang="en-US" sz="1900" b="1" kern="0" smtClean="0">
                <a:solidFill>
                  <a:srgbClr val="FF0066"/>
                </a:solidFill>
                <a:latin typeface="Arial" charset="0"/>
              </a:rPr>
              <a:t>Điều </a:t>
            </a:r>
            <a:r>
              <a:rPr lang="en-US" sz="1900" b="1" kern="0">
                <a:solidFill>
                  <a:srgbClr val="FF0066"/>
                </a:solidFill>
                <a:latin typeface="Arial" charset="0"/>
              </a:rPr>
              <a:t>69. Hồ sơ hợp </a:t>
            </a:r>
            <a:r>
              <a:rPr lang="en-US" sz="1900" b="1" kern="0" smtClean="0">
                <a:solidFill>
                  <a:srgbClr val="FF0066"/>
                </a:solidFill>
                <a:latin typeface="Arial" charset="0"/>
              </a:rPr>
              <a:t>đồng: </a:t>
            </a:r>
            <a:r>
              <a:rPr lang="en-US" sz="1900" b="1" kern="0" smtClean="0">
                <a:solidFill>
                  <a:srgbClr val="0000FF"/>
                </a:solidFill>
                <a:latin typeface="Arial" charset="0"/>
              </a:rPr>
              <a:t>Hồ </a:t>
            </a:r>
            <a:r>
              <a:rPr lang="en-US" sz="1900" b="1" kern="0">
                <a:solidFill>
                  <a:srgbClr val="0000FF"/>
                </a:solidFill>
                <a:latin typeface="Arial" charset="0"/>
              </a:rPr>
              <a:t>sơ hợp đồng bao gồm các tài </a:t>
            </a:r>
            <a:r>
              <a:rPr lang="en-US" sz="1900" b="1" kern="0" smtClean="0">
                <a:solidFill>
                  <a:srgbClr val="0000FF"/>
                </a:solidFill>
                <a:latin typeface="Arial" charset="0"/>
              </a:rPr>
              <a:t>liệu:</a:t>
            </a:r>
          </a:p>
          <a:p>
            <a:pPr indent="-457200" algn="just" eaLnBrk="1" hangingPunct="1">
              <a:spcBef>
                <a:spcPts val="500"/>
              </a:spcBef>
              <a:spcAft>
                <a:spcPts val="0"/>
              </a:spcAft>
              <a:buClr>
                <a:srgbClr val="FF0000"/>
              </a:buClr>
              <a:buFont typeface="+mj-lt"/>
              <a:buAutoNum type="alphaLcParenR"/>
              <a:defRPr/>
            </a:pPr>
            <a:r>
              <a:rPr lang="en-US" sz="1900" b="1" kern="0" smtClean="0">
                <a:solidFill>
                  <a:srgbClr val="0000FF"/>
                </a:solidFill>
                <a:latin typeface="Arial" charset="0"/>
              </a:rPr>
              <a:t>Văn </a:t>
            </a:r>
            <a:r>
              <a:rPr lang="en-US" sz="1900" b="1" kern="0">
                <a:solidFill>
                  <a:srgbClr val="0000FF"/>
                </a:solidFill>
                <a:latin typeface="Arial" charset="0"/>
              </a:rPr>
              <a:t>bản hợp </a:t>
            </a:r>
            <a:r>
              <a:rPr lang="en-US" sz="1900" b="1" kern="0" smtClean="0">
                <a:solidFill>
                  <a:srgbClr val="0000FF"/>
                </a:solidFill>
                <a:latin typeface="Arial" charset="0"/>
              </a:rPr>
              <a:t>đồng;</a:t>
            </a:r>
          </a:p>
          <a:p>
            <a:pPr indent="-457200" algn="just" eaLnBrk="1" hangingPunct="1">
              <a:spcBef>
                <a:spcPts val="500"/>
              </a:spcBef>
              <a:spcAft>
                <a:spcPts val="0"/>
              </a:spcAft>
              <a:buClr>
                <a:srgbClr val="FF0000"/>
              </a:buClr>
              <a:buFont typeface="+mj-lt"/>
              <a:buAutoNum type="alphaLcParenR"/>
              <a:defRPr/>
            </a:pPr>
            <a:r>
              <a:rPr lang="en-US" sz="1900" b="1" kern="0" smtClean="0">
                <a:solidFill>
                  <a:srgbClr val="0000FF"/>
                </a:solidFill>
                <a:latin typeface="Arial" charset="0"/>
              </a:rPr>
              <a:t>Phụ </a:t>
            </a:r>
            <a:r>
              <a:rPr lang="en-US" sz="1900" b="1" kern="0">
                <a:solidFill>
                  <a:srgbClr val="0000FF"/>
                </a:solidFill>
                <a:latin typeface="Arial" charset="0"/>
              </a:rPr>
              <a:t>lục hợp đồng (nếu có</a:t>
            </a:r>
            <a:r>
              <a:rPr lang="en-US" sz="1900" b="1" kern="0" smtClean="0">
                <a:solidFill>
                  <a:srgbClr val="0000FF"/>
                </a:solidFill>
                <a:latin typeface="Arial" charset="0"/>
              </a:rPr>
              <a:t>);</a:t>
            </a:r>
          </a:p>
          <a:p>
            <a:pPr indent="-457200" algn="just" eaLnBrk="1" hangingPunct="1">
              <a:spcBef>
                <a:spcPts val="500"/>
              </a:spcBef>
              <a:spcAft>
                <a:spcPts val="0"/>
              </a:spcAft>
              <a:buClr>
                <a:srgbClr val="FF0000"/>
              </a:buClr>
              <a:buFont typeface="+mj-lt"/>
              <a:buAutoNum type="alphaLcParenR"/>
              <a:defRPr/>
            </a:pPr>
            <a:r>
              <a:rPr lang="en-US" sz="1900" b="1" kern="0" smtClean="0">
                <a:solidFill>
                  <a:srgbClr val="0000FF"/>
                </a:solidFill>
                <a:latin typeface="Arial" charset="0"/>
              </a:rPr>
              <a:t>Biên </a:t>
            </a:r>
            <a:r>
              <a:rPr lang="en-US" sz="1900" b="1" kern="0">
                <a:solidFill>
                  <a:srgbClr val="0000FF"/>
                </a:solidFill>
                <a:latin typeface="Arial" charset="0"/>
              </a:rPr>
              <a:t>bản đàm phán hợp </a:t>
            </a:r>
            <a:r>
              <a:rPr lang="en-US" sz="1900" b="1" kern="0" smtClean="0">
                <a:solidFill>
                  <a:srgbClr val="0000FF"/>
                </a:solidFill>
                <a:latin typeface="Arial" charset="0"/>
              </a:rPr>
              <a:t>đồng;</a:t>
            </a:r>
          </a:p>
          <a:p>
            <a:pPr indent="-457200" algn="just" eaLnBrk="1" hangingPunct="1">
              <a:spcBef>
                <a:spcPts val="500"/>
              </a:spcBef>
              <a:spcAft>
                <a:spcPts val="0"/>
              </a:spcAft>
              <a:buClr>
                <a:srgbClr val="FF0000"/>
              </a:buClr>
              <a:buFont typeface="+mj-lt"/>
              <a:buAutoNum type="alphaLcParenR"/>
              <a:defRPr/>
            </a:pPr>
            <a:r>
              <a:rPr lang="en-US" sz="1900" b="1" kern="0" smtClean="0">
                <a:solidFill>
                  <a:srgbClr val="0000FF"/>
                </a:solidFill>
                <a:latin typeface="Arial" charset="0"/>
              </a:rPr>
              <a:t>Quyết </a:t>
            </a:r>
            <a:r>
              <a:rPr lang="en-US" sz="1900" b="1" kern="0">
                <a:solidFill>
                  <a:srgbClr val="0000FF"/>
                </a:solidFill>
                <a:latin typeface="Arial" charset="0"/>
              </a:rPr>
              <a:t>định phê duyệt kết quả lựa chọn nhà đầu </a:t>
            </a:r>
            <a:r>
              <a:rPr lang="en-US" sz="1900" b="1" kern="0" smtClean="0">
                <a:solidFill>
                  <a:srgbClr val="0000FF"/>
                </a:solidFill>
                <a:latin typeface="Arial" charset="0"/>
              </a:rPr>
              <a:t>tư;</a:t>
            </a:r>
          </a:p>
          <a:p>
            <a:pPr marL="577850" indent="-468313" algn="just" eaLnBrk="1" hangingPunct="1">
              <a:spcBef>
                <a:spcPts val="500"/>
              </a:spcBef>
              <a:spcAft>
                <a:spcPts val="0"/>
              </a:spcAft>
              <a:buClr>
                <a:srgbClr val="FF0000"/>
              </a:buClr>
              <a:buNone/>
              <a:defRPr/>
            </a:pPr>
            <a:r>
              <a:rPr lang="en-US" sz="1900" b="1" kern="0" smtClean="0">
                <a:solidFill>
                  <a:srgbClr val="FF0000"/>
                </a:solidFill>
                <a:latin typeface="Arial" charset="0"/>
              </a:rPr>
              <a:t>đ</a:t>
            </a:r>
            <a:r>
              <a:rPr lang="en-US" sz="1900" b="1" kern="0">
                <a:solidFill>
                  <a:srgbClr val="FF0000"/>
                </a:solidFill>
                <a:latin typeface="Arial" charset="0"/>
              </a:rPr>
              <a:t>)</a:t>
            </a:r>
            <a:r>
              <a:rPr lang="en-US" sz="1900" b="1" kern="0">
                <a:solidFill>
                  <a:srgbClr val="0000FF"/>
                </a:solidFill>
                <a:latin typeface="Arial" charset="0"/>
              </a:rPr>
              <a:t> </a:t>
            </a:r>
            <a:r>
              <a:rPr lang="en-US" sz="1900" b="1" kern="0" smtClean="0">
                <a:solidFill>
                  <a:srgbClr val="0000FF"/>
                </a:solidFill>
                <a:latin typeface="Arial" charset="0"/>
              </a:rPr>
              <a:t>  Văn </a:t>
            </a:r>
            <a:r>
              <a:rPr lang="en-US" sz="1900" b="1" kern="0">
                <a:solidFill>
                  <a:srgbClr val="0000FF"/>
                </a:solidFill>
                <a:latin typeface="Arial" charset="0"/>
              </a:rPr>
              <a:t>bản thỏa thuận của các bên về điều kiện của hợp đồng, bao gồm điều kiện chung, điều kiện cụ </a:t>
            </a:r>
            <a:r>
              <a:rPr lang="en-US" sz="1900" b="1" kern="0" smtClean="0">
                <a:solidFill>
                  <a:srgbClr val="0000FF"/>
                </a:solidFill>
                <a:latin typeface="Arial" charset="0"/>
              </a:rPr>
              <a:t>thể;</a:t>
            </a:r>
          </a:p>
          <a:p>
            <a:pPr marL="577850" indent="-468313" algn="just" eaLnBrk="1" hangingPunct="1">
              <a:spcBef>
                <a:spcPts val="500"/>
              </a:spcBef>
              <a:spcAft>
                <a:spcPts val="0"/>
              </a:spcAft>
              <a:buClr>
                <a:srgbClr val="FF0000"/>
              </a:buClr>
              <a:buFont typeface="+mj-lt"/>
              <a:buAutoNum type="alphaLcParenR" startAt="5"/>
              <a:defRPr/>
            </a:pPr>
            <a:r>
              <a:rPr lang="en-US" sz="1900" b="1" kern="0" smtClean="0">
                <a:solidFill>
                  <a:srgbClr val="0000FF"/>
                </a:solidFill>
                <a:latin typeface="Arial" charset="0"/>
              </a:rPr>
              <a:t>HS dự </a:t>
            </a:r>
            <a:r>
              <a:rPr lang="en-US" sz="1900" b="1" kern="0">
                <a:solidFill>
                  <a:srgbClr val="0000FF"/>
                </a:solidFill>
                <a:latin typeface="Arial" charset="0"/>
              </a:rPr>
              <a:t>thầu, </a:t>
            </a:r>
            <a:r>
              <a:rPr lang="en-US" sz="1900" b="1" kern="0" smtClean="0">
                <a:solidFill>
                  <a:srgbClr val="0000FF"/>
                </a:solidFill>
                <a:latin typeface="Arial" charset="0"/>
              </a:rPr>
              <a:t>HS đề </a:t>
            </a:r>
            <a:r>
              <a:rPr lang="en-US" sz="1900" b="1" kern="0">
                <a:solidFill>
                  <a:srgbClr val="0000FF"/>
                </a:solidFill>
                <a:latin typeface="Arial" charset="0"/>
              </a:rPr>
              <a:t>xuất và các tài liệu làm rõ </a:t>
            </a:r>
            <a:r>
              <a:rPr lang="en-US" sz="1900" b="1" kern="0" smtClean="0">
                <a:solidFill>
                  <a:srgbClr val="0000FF"/>
                </a:solidFill>
                <a:latin typeface="Arial" charset="0"/>
              </a:rPr>
              <a:t>HS dự </a:t>
            </a:r>
            <a:r>
              <a:rPr lang="en-US" sz="1900" b="1" kern="0">
                <a:solidFill>
                  <a:srgbClr val="0000FF"/>
                </a:solidFill>
                <a:latin typeface="Arial" charset="0"/>
              </a:rPr>
              <a:t>thầu, </a:t>
            </a:r>
            <a:r>
              <a:rPr lang="en-US" sz="1900" b="1" kern="0" smtClean="0">
                <a:solidFill>
                  <a:srgbClr val="0000FF"/>
                </a:solidFill>
                <a:latin typeface="Arial" charset="0"/>
              </a:rPr>
              <a:t>HS đề </a:t>
            </a:r>
            <a:r>
              <a:rPr lang="en-US" sz="1900" b="1" kern="0">
                <a:solidFill>
                  <a:srgbClr val="0000FF"/>
                </a:solidFill>
                <a:latin typeface="Arial" charset="0"/>
              </a:rPr>
              <a:t>xuất của nhà đầu tư được lựa </a:t>
            </a:r>
            <a:r>
              <a:rPr lang="en-US" sz="1900" b="1" kern="0" smtClean="0">
                <a:solidFill>
                  <a:srgbClr val="0000FF"/>
                </a:solidFill>
                <a:latin typeface="Arial" charset="0"/>
              </a:rPr>
              <a:t>chọn;</a:t>
            </a:r>
          </a:p>
          <a:p>
            <a:pPr indent="-461963" algn="just" eaLnBrk="1" hangingPunct="1">
              <a:spcBef>
                <a:spcPts val="500"/>
              </a:spcBef>
              <a:spcAft>
                <a:spcPts val="0"/>
              </a:spcAft>
              <a:buClr>
                <a:srgbClr val="FF0000"/>
              </a:buClr>
              <a:buAutoNum type="alphaLcParenR" startAt="7"/>
              <a:defRPr/>
            </a:pPr>
            <a:r>
              <a:rPr lang="en-US" sz="1900" b="1" kern="0" smtClean="0">
                <a:solidFill>
                  <a:srgbClr val="0000FF"/>
                </a:solidFill>
                <a:latin typeface="Arial" charset="0"/>
              </a:rPr>
              <a:t>HS mời </a:t>
            </a:r>
            <a:r>
              <a:rPr lang="en-US" sz="1900" b="1" kern="0">
                <a:solidFill>
                  <a:srgbClr val="0000FF"/>
                </a:solidFill>
                <a:latin typeface="Arial" charset="0"/>
              </a:rPr>
              <a:t>thầu, </a:t>
            </a:r>
            <a:r>
              <a:rPr lang="en-US" sz="1900" b="1" kern="0" smtClean="0">
                <a:solidFill>
                  <a:srgbClr val="0000FF"/>
                </a:solidFill>
                <a:latin typeface="Arial" charset="0"/>
              </a:rPr>
              <a:t>HS yêu </a:t>
            </a:r>
            <a:r>
              <a:rPr lang="en-US" sz="1900" b="1" kern="0">
                <a:solidFill>
                  <a:srgbClr val="0000FF"/>
                </a:solidFill>
                <a:latin typeface="Arial" charset="0"/>
              </a:rPr>
              <a:t>cầu và các tài liệu sửa đổi, bổ sung </a:t>
            </a:r>
            <a:r>
              <a:rPr lang="en-US" sz="1900" b="1" kern="0" smtClean="0">
                <a:solidFill>
                  <a:srgbClr val="0000FF"/>
                </a:solidFill>
                <a:latin typeface="Arial" charset="0"/>
              </a:rPr>
              <a:t>HS mời </a:t>
            </a:r>
            <a:r>
              <a:rPr lang="en-US" sz="1900" b="1" kern="0">
                <a:solidFill>
                  <a:srgbClr val="0000FF"/>
                </a:solidFill>
                <a:latin typeface="Arial" charset="0"/>
              </a:rPr>
              <a:t>thầu, </a:t>
            </a:r>
            <a:r>
              <a:rPr lang="en-US" sz="1900" b="1" kern="0" smtClean="0">
                <a:solidFill>
                  <a:srgbClr val="0000FF"/>
                </a:solidFill>
                <a:latin typeface="Arial" charset="0"/>
              </a:rPr>
              <a:t>HS </a:t>
            </a:r>
            <a:r>
              <a:rPr lang="en-US" sz="1900" b="1" kern="0">
                <a:solidFill>
                  <a:srgbClr val="0000FF"/>
                </a:solidFill>
                <a:latin typeface="Arial" charset="0"/>
              </a:rPr>
              <a:t>yêu </a:t>
            </a:r>
            <a:r>
              <a:rPr lang="en-US" sz="1900" b="1" kern="0" smtClean="0">
                <a:solidFill>
                  <a:srgbClr val="0000FF"/>
                </a:solidFill>
                <a:latin typeface="Arial" charset="0"/>
              </a:rPr>
              <a:t>cầu;</a:t>
            </a:r>
          </a:p>
          <a:p>
            <a:pPr indent="-461963" algn="just" eaLnBrk="1" hangingPunct="1">
              <a:spcBef>
                <a:spcPts val="500"/>
              </a:spcBef>
              <a:spcAft>
                <a:spcPts val="0"/>
              </a:spcAft>
              <a:buClr>
                <a:srgbClr val="FF0000"/>
              </a:buClr>
              <a:buAutoNum type="alphaLcParenR" startAt="7"/>
              <a:defRPr/>
            </a:pPr>
            <a:r>
              <a:rPr lang="en-US" sz="1900" b="1" kern="0" smtClean="0">
                <a:solidFill>
                  <a:srgbClr val="0000FF"/>
                </a:solidFill>
                <a:latin typeface="Arial" charset="0"/>
              </a:rPr>
              <a:t>Các </a:t>
            </a:r>
            <a:r>
              <a:rPr lang="en-US" sz="1900" b="1" kern="0">
                <a:solidFill>
                  <a:srgbClr val="0000FF"/>
                </a:solidFill>
                <a:latin typeface="Arial" charset="0"/>
              </a:rPr>
              <a:t>tài liệu có liên quan</a:t>
            </a:r>
            <a:r>
              <a:rPr lang="en-US" sz="1900" b="1" kern="0" smtClean="0">
                <a:solidFill>
                  <a:srgbClr val="0000FF"/>
                </a:solidFill>
                <a:latin typeface="Arial" charset="0"/>
              </a:rPr>
              <a:t>.</a:t>
            </a:r>
            <a:endParaRPr lang="en-US" sz="1900" b="1" kern="0">
              <a:solidFill>
                <a:srgbClr val="0000FF"/>
              </a:solidFill>
              <a:latin typeface="Arial" charset="0"/>
            </a:endParaRPr>
          </a:p>
        </p:txBody>
      </p:sp>
    </p:spTree>
    <p:extLst>
      <p:ext uri="{BB962C8B-B14F-4D97-AF65-F5344CB8AC3E}">
        <p14:creationId xmlns:p14="http://schemas.microsoft.com/office/powerpoint/2010/main" val="216836786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495800" cy="6858000"/>
          </a:xfrm>
          <a:prstGeom prst="rect">
            <a:avLst/>
          </a:prstGeom>
          <a:ln>
            <a:solidFill>
              <a:srgbClr val="FF0000"/>
            </a:solid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212" y="3429001"/>
            <a:ext cx="4644788" cy="3429000"/>
          </a:xfrm>
          <a:prstGeom prst="rect">
            <a:avLst/>
          </a:prstGeom>
          <a:ln>
            <a:solidFill>
              <a:srgbClr val="FF0000"/>
            </a:solidFill>
          </a:ln>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9448" y="4549"/>
            <a:ext cx="4648200" cy="3410803"/>
          </a:xfrm>
          <a:prstGeom prst="rect">
            <a:avLst/>
          </a:prstGeom>
          <a:ln>
            <a:solidFill>
              <a:srgbClr val="FF0000"/>
            </a:solidFill>
          </a:ln>
        </p:spPr>
      </p:pic>
    </p:spTree>
    <p:extLst>
      <p:ext uri="{BB962C8B-B14F-4D97-AF65-F5344CB8AC3E}">
        <p14:creationId xmlns:p14="http://schemas.microsoft.com/office/powerpoint/2010/main" val="13692926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lnSpc>
                <a:spcPct val="110000"/>
              </a:lnSpc>
            </a:pPr>
            <a:r>
              <a:rPr lang="en-US" sz="2400" b="1" smtClean="0">
                <a:solidFill>
                  <a:srgbClr val="FF0000"/>
                </a:solidFill>
                <a:latin typeface="Arial" panose="020B0604020202020204" pitchFamily="34" charset="0"/>
                <a:cs typeface="Arial" panose="020B0604020202020204" pitchFamily="34" charset="0"/>
              </a:rPr>
              <a:t>CHƯƠNG 11. HÀNH </a:t>
            </a:r>
            <a:r>
              <a:rPr lang="en-US" sz="2400" b="1">
                <a:solidFill>
                  <a:srgbClr val="FF0000"/>
                </a:solidFill>
                <a:latin typeface="Arial" panose="020B0604020202020204" pitchFamily="34" charset="0"/>
                <a:cs typeface="Arial" panose="020B0604020202020204" pitchFamily="34" charset="0"/>
              </a:rPr>
              <a:t>VI BỊ CẤM VÀ XỬ LÝ VI PHẠM </a:t>
            </a:r>
            <a:r>
              <a:rPr lang="en-US" sz="2400" b="1" smtClean="0">
                <a:solidFill>
                  <a:srgbClr val="FF0000"/>
                </a:solidFill>
                <a:latin typeface="Arial" panose="020B0604020202020204" pitchFamily="34" charset="0"/>
                <a:cs typeface="Arial" panose="020B0604020202020204" pitchFamily="34" charset="0"/>
              </a:rPr>
              <a:t/>
            </a:r>
            <a:br>
              <a:rPr lang="en-US" sz="2400" b="1" smtClean="0">
                <a:solidFill>
                  <a:srgbClr val="FF0000"/>
                </a:solidFill>
                <a:latin typeface="Arial" panose="020B0604020202020204" pitchFamily="34" charset="0"/>
                <a:cs typeface="Arial" panose="020B0604020202020204" pitchFamily="34" charset="0"/>
              </a:rPr>
            </a:br>
            <a:r>
              <a:rPr lang="en-US" sz="2400" b="1" smtClean="0">
                <a:solidFill>
                  <a:srgbClr val="FF0000"/>
                </a:solidFill>
                <a:latin typeface="Arial" panose="020B0604020202020204" pitchFamily="34" charset="0"/>
                <a:cs typeface="Arial" panose="020B0604020202020204" pitchFamily="34" charset="0"/>
              </a:rPr>
              <a:t>VỀ </a:t>
            </a:r>
            <a:r>
              <a:rPr lang="en-US" sz="2400" b="1">
                <a:solidFill>
                  <a:srgbClr val="FF0000"/>
                </a:solidFill>
                <a:latin typeface="Arial" panose="020B0604020202020204" pitchFamily="34" charset="0"/>
                <a:cs typeface="Arial" panose="020B0604020202020204" pitchFamily="34" charset="0"/>
              </a:rPr>
              <a:t>ĐẤU THẦU</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8000"/>
              </a:lnSpc>
              <a:spcBef>
                <a:spcPts val="800"/>
              </a:spcBef>
              <a:spcAft>
                <a:spcPts val="0"/>
              </a:spcAft>
              <a:buClr>
                <a:srgbClr val="FF0000"/>
              </a:buClr>
              <a:buFont typeface="+mj-lt"/>
              <a:buAutoNum type="arabicPeriod"/>
              <a:defRPr/>
            </a:pPr>
            <a:endParaRPr lang="fr-FR" sz="2500" b="1" kern="0" smtClean="0">
              <a:solidFill>
                <a:srgbClr val="0000FF"/>
              </a:solidFill>
              <a:latin typeface="Arial" charset="0"/>
            </a:endParaRPr>
          </a:p>
          <a:p>
            <a:pPr indent="-457200" algn="just" eaLnBrk="1" hangingPunct="1">
              <a:lnSpc>
                <a:spcPct val="108000"/>
              </a:lnSpc>
              <a:spcBef>
                <a:spcPts val="800"/>
              </a:spcBef>
              <a:spcAft>
                <a:spcPts val="0"/>
              </a:spcAft>
              <a:buClr>
                <a:srgbClr val="FF0000"/>
              </a:buClr>
              <a:buFont typeface="Wingdings" pitchFamily="2" charset="2"/>
              <a:buChar char="v"/>
              <a:defRPr/>
            </a:pPr>
            <a:r>
              <a:rPr lang="en-US" sz="2000" b="1" kern="0" smtClean="0">
                <a:solidFill>
                  <a:srgbClr val="FF0000"/>
                </a:solidFill>
                <a:latin typeface="Arial" charset="0"/>
              </a:rPr>
              <a:t>Điều </a:t>
            </a:r>
            <a:r>
              <a:rPr lang="en-US" sz="2000" b="1" kern="0">
                <a:solidFill>
                  <a:srgbClr val="FF0000"/>
                </a:solidFill>
                <a:latin typeface="Arial" charset="0"/>
              </a:rPr>
              <a:t>89. Các hành vi bị cấm trong đấu </a:t>
            </a:r>
            <a:r>
              <a:rPr lang="en-US" sz="2000" b="1" kern="0" smtClean="0">
                <a:solidFill>
                  <a:srgbClr val="FF0000"/>
                </a:solidFill>
                <a:latin typeface="Arial" charset="0"/>
              </a:rPr>
              <a:t>thầu</a:t>
            </a:r>
          </a:p>
          <a:p>
            <a:pPr indent="-457200" algn="just" eaLnBrk="1" hangingPunct="1">
              <a:lnSpc>
                <a:spcPct val="108000"/>
              </a:lnSpc>
              <a:spcBef>
                <a:spcPts val="800"/>
              </a:spcBef>
              <a:spcAft>
                <a:spcPts val="0"/>
              </a:spcAft>
              <a:buClr>
                <a:srgbClr val="FF0000"/>
              </a:buClr>
              <a:buFont typeface="+mj-lt"/>
              <a:buAutoNum type="arabicPeriod"/>
              <a:defRPr/>
            </a:pPr>
            <a:r>
              <a:rPr lang="en-US" sz="2000" b="1" kern="0" smtClean="0">
                <a:solidFill>
                  <a:srgbClr val="0000FF"/>
                </a:solidFill>
                <a:latin typeface="Arial" charset="0"/>
              </a:rPr>
              <a:t>Đưa</a:t>
            </a:r>
            <a:r>
              <a:rPr lang="en-US" sz="2000" b="1" kern="0">
                <a:solidFill>
                  <a:srgbClr val="0000FF"/>
                </a:solidFill>
                <a:latin typeface="Arial" charset="0"/>
              </a:rPr>
              <a:t>, nhận, môi giới hối </a:t>
            </a:r>
            <a:r>
              <a:rPr lang="en-US" sz="2000" b="1" kern="0" smtClean="0">
                <a:solidFill>
                  <a:srgbClr val="0000FF"/>
                </a:solidFill>
                <a:latin typeface="Arial" charset="0"/>
              </a:rPr>
              <a:t>lộ.</a:t>
            </a:r>
          </a:p>
          <a:p>
            <a:pPr indent="-457200" algn="just" eaLnBrk="1" hangingPunct="1">
              <a:lnSpc>
                <a:spcPct val="108000"/>
              </a:lnSpc>
              <a:spcBef>
                <a:spcPts val="800"/>
              </a:spcBef>
              <a:spcAft>
                <a:spcPts val="0"/>
              </a:spcAft>
              <a:buClr>
                <a:srgbClr val="FF0000"/>
              </a:buClr>
              <a:buFont typeface="+mj-lt"/>
              <a:buAutoNum type="arabicPeriod"/>
              <a:defRPr/>
            </a:pPr>
            <a:r>
              <a:rPr lang="en-US" sz="2000" b="1" kern="0" smtClean="0">
                <a:solidFill>
                  <a:srgbClr val="0000FF"/>
                </a:solidFill>
                <a:latin typeface="Arial" charset="0"/>
              </a:rPr>
              <a:t>Lợi </a:t>
            </a:r>
            <a:r>
              <a:rPr lang="en-US" sz="2000" b="1" kern="0">
                <a:solidFill>
                  <a:srgbClr val="0000FF"/>
                </a:solidFill>
                <a:latin typeface="Arial" charset="0"/>
              </a:rPr>
              <a:t>dụng chức vụ quyền hạn để can thiệp bất hợp pháp vào hoạt động đấu </a:t>
            </a:r>
            <a:r>
              <a:rPr lang="en-US" sz="2000" b="1" kern="0" smtClean="0">
                <a:solidFill>
                  <a:srgbClr val="0000FF"/>
                </a:solidFill>
                <a:latin typeface="Arial" charset="0"/>
              </a:rPr>
              <a:t>thầu.</a:t>
            </a:r>
          </a:p>
          <a:p>
            <a:pPr indent="-457200" algn="just" eaLnBrk="1" hangingPunct="1">
              <a:lnSpc>
                <a:spcPct val="108000"/>
              </a:lnSpc>
              <a:spcBef>
                <a:spcPts val="800"/>
              </a:spcBef>
              <a:spcAft>
                <a:spcPts val="0"/>
              </a:spcAft>
              <a:buClr>
                <a:srgbClr val="FF0000"/>
              </a:buClr>
              <a:buFont typeface="+mj-lt"/>
              <a:buAutoNum type="arabicPeriod"/>
              <a:defRPr/>
            </a:pPr>
            <a:r>
              <a:rPr lang="en-US" sz="2000" b="1" kern="0" smtClean="0">
                <a:solidFill>
                  <a:srgbClr val="0000FF"/>
                </a:solidFill>
                <a:latin typeface="Arial" charset="0"/>
              </a:rPr>
              <a:t>Thông </a:t>
            </a:r>
            <a:r>
              <a:rPr lang="en-US" sz="2000" b="1" kern="0">
                <a:solidFill>
                  <a:srgbClr val="0000FF"/>
                </a:solidFill>
                <a:latin typeface="Arial" charset="0"/>
              </a:rPr>
              <a:t>thầu, bao gồm các hành vi sau </a:t>
            </a:r>
            <a:r>
              <a:rPr lang="en-US" sz="2000" b="1" kern="0" smtClean="0">
                <a:solidFill>
                  <a:srgbClr val="0000FF"/>
                </a:solidFill>
                <a:latin typeface="Arial" charset="0"/>
              </a:rPr>
              <a:t>đây:</a:t>
            </a:r>
          </a:p>
          <a:p>
            <a:pPr indent="-457200" algn="just" eaLnBrk="1" hangingPunct="1">
              <a:lnSpc>
                <a:spcPct val="108000"/>
              </a:lnSpc>
              <a:spcBef>
                <a:spcPts val="800"/>
              </a:spcBef>
              <a:spcAft>
                <a:spcPts val="0"/>
              </a:spcAft>
              <a:buClr>
                <a:srgbClr val="FF0000"/>
              </a:buClr>
              <a:buFont typeface="+mj-lt"/>
              <a:buAutoNum type="alphaLcParenR"/>
              <a:defRPr/>
            </a:pPr>
            <a:r>
              <a:rPr lang="en-US" sz="2000" b="1" kern="0" smtClean="0">
                <a:solidFill>
                  <a:srgbClr val="0000FF"/>
                </a:solidFill>
                <a:latin typeface="Arial" charset="0"/>
              </a:rPr>
              <a:t>Thỏa </a:t>
            </a:r>
            <a:r>
              <a:rPr lang="en-US" sz="2000" b="1" kern="0">
                <a:solidFill>
                  <a:srgbClr val="0000FF"/>
                </a:solidFill>
                <a:latin typeface="Arial" charset="0"/>
              </a:rPr>
              <a:t>thuận về việc rút khỏi việc dự thầu hoặc rút đơn dự thầu được nộp trước đó để một hoặc các bên tham gia thỏa thuận thắng </a:t>
            </a:r>
            <a:r>
              <a:rPr lang="en-US" sz="2000" b="1" kern="0" smtClean="0">
                <a:solidFill>
                  <a:srgbClr val="0000FF"/>
                </a:solidFill>
                <a:latin typeface="Arial" charset="0"/>
              </a:rPr>
              <a:t>thầu;</a:t>
            </a:r>
          </a:p>
          <a:p>
            <a:pPr indent="-457200" algn="just" eaLnBrk="1" hangingPunct="1">
              <a:lnSpc>
                <a:spcPct val="108000"/>
              </a:lnSpc>
              <a:spcBef>
                <a:spcPts val="800"/>
              </a:spcBef>
              <a:spcAft>
                <a:spcPts val="0"/>
              </a:spcAft>
              <a:buClr>
                <a:srgbClr val="FF0000"/>
              </a:buClr>
              <a:buFont typeface="+mj-lt"/>
              <a:buAutoNum type="alphaLcParenR"/>
              <a:defRPr/>
            </a:pPr>
            <a:r>
              <a:rPr lang="en-US" sz="2000" b="1" kern="0" smtClean="0">
                <a:solidFill>
                  <a:srgbClr val="0000FF"/>
                </a:solidFill>
                <a:latin typeface="Arial" charset="0"/>
              </a:rPr>
              <a:t>Thỏa </a:t>
            </a:r>
            <a:r>
              <a:rPr lang="en-US" sz="2000" b="1" kern="0">
                <a:solidFill>
                  <a:srgbClr val="0000FF"/>
                </a:solidFill>
                <a:latin typeface="Arial" charset="0"/>
              </a:rPr>
              <a:t>thuận để một hoặc nhiều bên chuẩn bị hồ sơ dự thầu cho các bên tham dự thầu để một bên thắng </a:t>
            </a:r>
            <a:r>
              <a:rPr lang="en-US" sz="2000" b="1" kern="0" smtClean="0">
                <a:solidFill>
                  <a:srgbClr val="0000FF"/>
                </a:solidFill>
                <a:latin typeface="Arial" charset="0"/>
              </a:rPr>
              <a:t>thầu;</a:t>
            </a:r>
          </a:p>
          <a:p>
            <a:pPr indent="-457200" algn="just" eaLnBrk="1" hangingPunct="1">
              <a:lnSpc>
                <a:spcPct val="108000"/>
              </a:lnSpc>
              <a:spcBef>
                <a:spcPts val="800"/>
              </a:spcBef>
              <a:spcAft>
                <a:spcPts val="0"/>
              </a:spcAft>
              <a:buClr>
                <a:srgbClr val="FF0000"/>
              </a:buClr>
              <a:buFont typeface="+mj-lt"/>
              <a:buAutoNum type="alphaLcParenR"/>
              <a:defRPr/>
            </a:pPr>
            <a:r>
              <a:rPr lang="en-US" sz="2000" b="1" kern="0" smtClean="0">
                <a:solidFill>
                  <a:srgbClr val="0000FF"/>
                </a:solidFill>
                <a:latin typeface="Arial" charset="0"/>
              </a:rPr>
              <a:t>Thỏa </a:t>
            </a:r>
            <a:r>
              <a:rPr lang="en-US" sz="2000" b="1" kern="0">
                <a:solidFill>
                  <a:srgbClr val="0000FF"/>
                </a:solidFill>
                <a:latin typeface="Arial" charset="0"/>
              </a:rPr>
              <a:t>thuận về việc từ chối cung cấp hàng hóa, không ký hợp đồng thầu phụ hoặc các hình thức gây khó khăn khác cho các bên không tham gia thỏa thuận</a:t>
            </a:r>
            <a:r>
              <a:rPr lang="en-US" sz="2000" b="1" kern="0" smtClean="0">
                <a:solidFill>
                  <a:srgbClr val="0000FF"/>
                </a:solidFill>
                <a:latin typeface="Arial" charset="0"/>
              </a:rPr>
              <a:t>.</a:t>
            </a:r>
            <a:endParaRPr lang="en-US" sz="2000" b="1" kern="0">
              <a:solidFill>
                <a:srgbClr val="0000FF"/>
              </a:solidFill>
              <a:latin typeface="Arial"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112" y="1071404"/>
            <a:ext cx="7351776" cy="681196"/>
          </a:xfrm>
          <a:prstGeom prst="rect">
            <a:avLst/>
          </a:prstGeom>
        </p:spPr>
      </p:pic>
    </p:spTree>
    <p:extLst>
      <p:ext uri="{BB962C8B-B14F-4D97-AF65-F5344CB8AC3E}">
        <p14:creationId xmlns:p14="http://schemas.microsoft.com/office/powerpoint/2010/main" val="25952385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indent="-457200" algn="ctr" eaLnBrk="1" hangingPunct="1">
              <a:lnSpc>
                <a:spcPct val="108000"/>
              </a:lnSpc>
              <a:spcBef>
                <a:spcPts val="800"/>
              </a:spcBef>
              <a:spcAft>
                <a:spcPts val="0"/>
              </a:spcAft>
              <a:defRPr/>
            </a:pPr>
            <a:r>
              <a:rPr lang="en-US" sz="2600" b="1" smtClean="0">
                <a:solidFill>
                  <a:srgbClr val="FF0000"/>
                </a:solidFill>
                <a:latin typeface="Arial" charset="0"/>
              </a:rPr>
              <a:t>Điều </a:t>
            </a:r>
            <a:r>
              <a:rPr lang="en-US" sz="2600" b="1">
                <a:solidFill>
                  <a:srgbClr val="FF0000"/>
                </a:solidFill>
                <a:latin typeface="Arial" charset="0"/>
              </a:rPr>
              <a:t>89. Các hành vi bị cấm trong đấu thầu</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mj-lt"/>
              <a:buAutoNum type="arabicPeriod" startAt="4"/>
              <a:defRPr/>
            </a:pPr>
            <a:r>
              <a:rPr lang="en-US" sz="2300" b="1" kern="0" smtClean="0">
                <a:solidFill>
                  <a:srgbClr val="0000FF"/>
                </a:solidFill>
                <a:latin typeface="Arial" charset="0"/>
              </a:rPr>
              <a:t>Gian </a:t>
            </a:r>
            <a:r>
              <a:rPr lang="en-US" sz="2300" b="1" kern="0">
                <a:solidFill>
                  <a:srgbClr val="0000FF"/>
                </a:solidFill>
                <a:latin typeface="Arial" charset="0"/>
              </a:rPr>
              <a:t>lận, bao gồm các hành vi sau </a:t>
            </a:r>
            <a:r>
              <a:rPr lang="en-US" sz="2300" b="1" kern="0" smtClean="0">
                <a:solidFill>
                  <a:srgbClr val="0000FF"/>
                </a:solidFill>
                <a:latin typeface="Arial" charset="0"/>
              </a:rPr>
              <a:t>đây: ………</a:t>
            </a:r>
          </a:p>
          <a:p>
            <a:pPr indent="-457200" algn="just" eaLnBrk="1" hangingPunct="1">
              <a:lnSpc>
                <a:spcPct val="114000"/>
              </a:lnSpc>
              <a:spcBef>
                <a:spcPts val="1200"/>
              </a:spcBef>
              <a:spcAft>
                <a:spcPts val="0"/>
              </a:spcAft>
              <a:buClr>
                <a:srgbClr val="FF0000"/>
              </a:buClr>
              <a:buFont typeface="+mj-lt"/>
              <a:buAutoNum type="arabicPeriod" startAt="4"/>
              <a:defRPr/>
            </a:pPr>
            <a:r>
              <a:rPr lang="en-US" sz="2300" b="1" kern="0" smtClean="0">
                <a:solidFill>
                  <a:srgbClr val="0000FF"/>
                </a:solidFill>
                <a:latin typeface="Arial" charset="0"/>
              </a:rPr>
              <a:t>Cản </a:t>
            </a:r>
            <a:r>
              <a:rPr lang="en-US" sz="2300" b="1" kern="0">
                <a:solidFill>
                  <a:srgbClr val="0000FF"/>
                </a:solidFill>
                <a:latin typeface="Arial" charset="0"/>
              </a:rPr>
              <a:t>trở, bao gồm các hành vi sau đây</a:t>
            </a:r>
            <a:r>
              <a:rPr lang="en-US" sz="2300" b="1" kern="0" smtClean="0">
                <a:solidFill>
                  <a:srgbClr val="0000FF"/>
                </a:solidFill>
                <a:latin typeface="Arial" charset="0"/>
              </a:rPr>
              <a:t>: ………</a:t>
            </a:r>
          </a:p>
          <a:p>
            <a:pPr indent="-457200" algn="just" eaLnBrk="1" hangingPunct="1">
              <a:lnSpc>
                <a:spcPct val="114000"/>
              </a:lnSpc>
              <a:spcBef>
                <a:spcPts val="1200"/>
              </a:spcBef>
              <a:spcAft>
                <a:spcPts val="0"/>
              </a:spcAft>
              <a:buClr>
                <a:srgbClr val="FF0000"/>
              </a:buClr>
              <a:buFont typeface="+mj-lt"/>
              <a:buAutoNum type="arabicPeriod" startAt="4"/>
              <a:defRPr/>
            </a:pPr>
            <a:r>
              <a:rPr lang="en-US" sz="2300" b="1" kern="0" smtClean="0">
                <a:solidFill>
                  <a:srgbClr val="0000FF"/>
                </a:solidFill>
                <a:latin typeface="Arial" charset="0"/>
              </a:rPr>
              <a:t>Không </a:t>
            </a:r>
            <a:r>
              <a:rPr lang="en-US" sz="2300" b="1" kern="0">
                <a:solidFill>
                  <a:srgbClr val="0000FF"/>
                </a:solidFill>
                <a:latin typeface="Arial" charset="0"/>
              </a:rPr>
              <a:t>bảo đảm công bằng, minh bạch</a:t>
            </a:r>
            <a:r>
              <a:rPr lang="en-US" sz="2300" b="1" kern="0" smtClean="0">
                <a:solidFill>
                  <a:srgbClr val="0000FF"/>
                </a:solidFill>
                <a:latin typeface="Arial" charset="0"/>
              </a:rPr>
              <a:t>, bao gồm các hành </a:t>
            </a:r>
            <a:r>
              <a:rPr lang="en-US" sz="2300" b="1" kern="0">
                <a:solidFill>
                  <a:srgbClr val="0000FF"/>
                </a:solidFill>
                <a:latin typeface="Arial" charset="0"/>
              </a:rPr>
              <a:t>vi sau đây</a:t>
            </a:r>
            <a:r>
              <a:rPr lang="en-US" sz="2300" b="1" kern="0" smtClean="0">
                <a:solidFill>
                  <a:srgbClr val="0000FF"/>
                </a:solidFill>
                <a:latin typeface="Arial" charset="0"/>
              </a:rPr>
              <a:t>: ……</a:t>
            </a:r>
          </a:p>
          <a:p>
            <a:pPr indent="-457200" algn="just" eaLnBrk="1" hangingPunct="1">
              <a:lnSpc>
                <a:spcPct val="114000"/>
              </a:lnSpc>
              <a:spcBef>
                <a:spcPts val="1200"/>
              </a:spcBef>
              <a:spcAft>
                <a:spcPts val="0"/>
              </a:spcAft>
              <a:buClr>
                <a:srgbClr val="FF0000"/>
              </a:buClr>
              <a:buFont typeface="+mj-lt"/>
              <a:buAutoNum type="arabicPeriod" startAt="4"/>
              <a:defRPr/>
            </a:pPr>
            <a:r>
              <a:rPr lang="en-US" sz="2300" b="1" kern="0" smtClean="0">
                <a:solidFill>
                  <a:srgbClr val="0000FF"/>
                </a:solidFill>
                <a:latin typeface="Arial" charset="0"/>
              </a:rPr>
              <a:t>Tiết </a:t>
            </a:r>
            <a:r>
              <a:rPr lang="en-US" sz="2300" b="1" kern="0">
                <a:solidFill>
                  <a:srgbClr val="0000FF"/>
                </a:solidFill>
                <a:latin typeface="Arial" charset="0"/>
              </a:rPr>
              <a:t>lộ, tiếp nhận những tài liệu, thông tin sau đây về quá trình lựa chọn nhà thầu, nhà đầu tư, trừ trường </a:t>
            </a:r>
            <a:r>
              <a:rPr lang="en-US" sz="2300" b="1" kern="0" smtClean="0">
                <a:solidFill>
                  <a:srgbClr val="0000FF"/>
                </a:solidFill>
                <a:latin typeface="Arial" charset="0"/>
              </a:rPr>
              <a:t>hợp……</a:t>
            </a:r>
          </a:p>
          <a:p>
            <a:pPr indent="-457200" algn="just" eaLnBrk="1" hangingPunct="1">
              <a:lnSpc>
                <a:spcPct val="114000"/>
              </a:lnSpc>
              <a:spcBef>
                <a:spcPts val="1200"/>
              </a:spcBef>
              <a:spcAft>
                <a:spcPts val="0"/>
              </a:spcAft>
              <a:buClr>
                <a:srgbClr val="FF0000"/>
              </a:buClr>
              <a:buFont typeface="+mj-lt"/>
              <a:buAutoNum type="arabicPeriod" startAt="4"/>
              <a:defRPr/>
            </a:pPr>
            <a:r>
              <a:rPr lang="en-US" sz="2300" b="1" kern="0" smtClean="0">
                <a:solidFill>
                  <a:srgbClr val="0000FF"/>
                </a:solidFill>
                <a:latin typeface="Arial" charset="0"/>
              </a:rPr>
              <a:t>Chuyển </a:t>
            </a:r>
            <a:r>
              <a:rPr lang="en-US" sz="2300" b="1" kern="0">
                <a:solidFill>
                  <a:srgbClr val="0000FF"/>
                </a:solidFill>
                <a:latin typeface="Arial" charset="0"/>
              </a:rPr>
              <a:t>nhượng thầu, bao gồm các hành vi sau đây</a:t>
            </a:r>
            <a:r>
              <a:rPr lang="en-US" sz="2300" b="1" kern="0" smtClean="0">
                <a:solidFill>
                  <a:srgbClr val="0000FF"/>
                </a:solidFill>
                <a:latin typeface="Arial" charset="0"/>
              </a:rPr>
              <a:t>:……</a:t>
            </a:r>
          </a:p>
          <a:p>
            <a:pPr indent="-457200" algn="just" eaLnBrk="1" hangingPunct="1">
              <a:lnSpc>
                <a:spcPct val="114000"/>
              </a:lnSpc>
              <a:spcBef>
                <a:spcPts val="1200"/>
              </a:spcBef>
              <a:spcAft>
                <a:spcPts val="0"/>
              </a:spcAft>
              <a:buClr>
                <a:srgbClr val="FF0000"/>
              </a:buClr>
              <a:buFont typeface="+mj-lt"/>
              <a:buAutoNum type="arabicPeriod" startAt="4"/>
              <a:defRPr/>
            </a:pPr>
            <a:r>
              <a:rPr lang="en-US" sz="2300" b="1" kern="0" smtClean="0">
                <a:solidFill>
                  <a:srgbClr val="0000FF"/>
                </a:solidFill>
                <a:latin typeface="Arial" charset="0"/>
              </a:rPr>
              <a:t>Tổ </a:t>
            </a:r>
            <a:r>
              <a:rPr lang="en-US" sz="2300" b="1" kern="0">
                <a:solidFill>
                  <a:srgbClr val="0000FF"/>
                </a:solidFill>
                <a:latin typeface="Arial" charset="0"/>
              </a:rPr>
              <a:t>chức lựa chọn nhà thầu khi nguồn vốn cho gói thầu chưa được xác định dẫn tới tình trạng nợ đọng vốn của nhà thầu</a:t>
            </a:r>
            <a:r>
              <a:rPr lang="en-US" sz="2300" b="1" kern="0" smtClean="0">
                <a:solidFill>
                  <a:srgbClr val="0000FF"/>
                </a:solidFill>
                <a:latin typeface="Arial" charset="0"/>
              </a:rPr>
              <a:t>.</a:t>
            </a:r>
            <a:endParaRPr lang="en-US" sz="2300" b="1" kern="0">
              <a:solidFill>
                <a:srgbClr val="0000FF"/>
              </a:solidFill>
              <a:latin typeface="Arial" charset="0"/>
            </a:endParaRPr>
          </a:p>
        </p:txBody>
      </p:sp>
    </p:spTree>
    <p:extLst>
      <p:ext uri="{BB962C8B-B14F-4D97-AF65-F5344CB8AC3E}">
        <p14:creationId xmlns:p14="http://schemas.microsoft.com/office/powerpoint/2010/main" val="413819003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7006A05-71E8-4A6D-8CFB-62065BD41703}" type="slidenum">
              <a:rPr lang="en-US" smtClean="0"/>
              <a:pPr>
                <a:defRPr/>
              </a:pPr>
              <a:t>56</a:t>
            </a:fld>
            <a:endParaRPr lang="en-US"/>
          </a:p>
        </p:txBody>
      </p:sp>
      <p:sp>
        <p:nvSpPr>
          <p:cNvPr id="4" name="TextBox 3"/>
          <p:cNvSpPr txBox="1"/>
          <p:nvPr/>
        </p:nvSpPr>
        <p:spPr bwMode="auto">
          <a:xfrm>
            <a:off x="457200" y="2186214"/>
            <a:ext cx="8305800" cy="1549014"/>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spAutoFit/>
          </a:bodyPr>
          <a:lstStyle/>
          <a:p>
            <a:pPr>
              <a:lnSpc>
                <a:spcPct val="150000"/>
              </a:lnSpc>
              <a:spcBef>
                <a:spcPts val="600"/>
              </a:spcBef>
              <a:spcAft>
                <a:spcPts val="600"/>
              </a:spcAft>
            </a:pPr>
            <a:r>
              <a:rPr lang="en-US" sz="7200" b="1" kern="0" smtClean="0">
                <a:solidFill>
                  <a:srgbClr val="FF0000"/>
                </a:solidFill>
                <a:latin typeface="Arial" pitchFamily="34" charset="0"/>
                <a:ea typeface="+mj-ea"/>
                <a:cs typeface="Arial" pitchFamily="34" charset="0"/>
              </a:rPr>
              <a:t>Q &amp; A</a:t>
            </a:r>
          </a:p>
        </p:txBody>
      </p:sp>
    </p:spTree>
    <p:extLst>
      <p:ext uri="{BB962C8B-B14F-4D97-AF65-F5344CB8AC3E}">
        <p14:creationId xmlns:p14="http://schemas.microsoft.com/office/powerpoint/2010/main" val="40072112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00"/>
            <a:ext cx="9144000" cy="4724400"/>
          </a:xfrm>
          <a:prstGeom prst="rect">
            <a:avLst/>
          </a:prstGeom>
        </p:spPr>
      </p:pic>
    </p:spTree>
    <p:extLst>
      <p:ext uri="{BB962C8B-B14F-4D97-AF65-F5344CB8AC3E}">
        <p14:creationId xmlns:p14="http://schemas.microsoft.com/office/powerpoint/2010/main" val="38437866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lnSpc>
                <a:spcPct val="110000"/>
              </a:lnSpc>
              <a:spcBef>
                <a:spcPts val="600"/>
              </a:spcBef>
            </a:pPr>
            <a:r>
              <a:rPr lang="vi-VN" sz="2400" b="1" smtClean="0">
                <a:solidFill>
                  <a:srgbClr val="FF0000"/>
                </a:solidFill>
                <a:latin typeface="Arial" panose="020B0604020202020204" pitchFamily="34" charset="0"/>
                <a:cs typeface="Arial" panose="020B0604020202020204" pitchFamily="34" charset="0"/>
              </a:rPr>
              <a:t>C</a:t>
            </a:r>
            <a:r>
              <a:rPr lang="en-US" sz="2400" b="1" smtClean="0">
                <a:solidFill>
                  <a:srgbClr val="FF0000"/>
                </a:solidFill>
                <a:latin typeface="Arial" panose="020B0604020202020204" pitchFamily="34" charset="0"/>
                <a:cs typeface="Arial" panose="020B0604020202020204" pitchFamily="34" charset="0"/>
              </a:rPr>
              <a:t>HƯƠNG 1. NHỮNG QUY ĐỊNH CHUNG</a:t>
            </a:r>
            <a:br>
              <a:rPr lang="en-US" sz="2400" b="1" smtClean="0">
                <a:solidFill>
                  <a:srgbClr val="FF0000"/>
                </a:solidFill>
                <a:latin typeface="Arial" panose="020B0604020202020204" pitchFamily="34" charset="0"/>
                <a:cs typeface="Arial" panose="020B0604020202020204" pitchFamily="34" charset="0"/>
              </a:rPr>
            </a:br>
            <a:r>
              <a:rPr lang="en-US" sz="2400" b="1">
                <a:solidFill>
                  <a:srgbClr val="FF0066"/>
                </a:solidFill>
                <a:latin typeface="Arial" charset="0"/>
              </a:rPr>
              <a:t>Điều 1. Phạm vi điều </a:t>
            </a:r>
            <a:r>
              <a:rPr lang="en-US" sz="2400" b="1" smtClean="0">
                <a:solidFill>
                  <a:srgbClr val="FF0066"/>
                </a:solidFill>
                <a:latin typeface="Arial" charset="0"/>
              </a:rPr>
              <a:t>chỉnh</a:t>
            </a:r>
            <a:endParaRPr lang="en-US" sz="2400" b="1">
              <a:solidFill>
                <a:srgbClr val="FF0066"/>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77850" indent="0" algn="just" eaLnBrk="1" hangingPunct="1">
              <a:lnSpc>
                <a:spcPct val="105000"/>
              </a:lnSpc>
              <a:spcBef>
                <a:spcPts val="600"/>
              </a:spcBef>
              <a:spcAft>
                <a:spcPts val="0"/>
              </a:spcAft>
              <a:buClr>
                <a:srgbClr val="FF0000"/>
              </a:buClr>
              <a:buNone/>
              <a:defRPr/>
            </a:pPr>
            <a:r>
              <a:rPr lang="en-US" sz="1900" b="1" kern="0" smtClean="0">
                <a:solidFill>
                  <a:srgbClr val="0000FF"/>
                </a:solidFill>
                <a:latin typeface="Arial" charset="0"/>
              </a:rPr>
              <a:t>Luật </a:t>
            </a:r>
            <a:r>
              <a:rPr lang="en-US" sz="1900" b="1" kern="0">
                <a:solidFill>
                  <a:srgbClr val="0000FF"/>
                </a:solidFill>
                <a:latin typeface="Arial" charset="0"/>
              </a:rPr>
              <a:t>này quy định </a:t>
            </a:r>
            <a:r>
              <a:rPr lang="en-US" sz="1900" b="1" kern="0" smtClean="0">
                <a:solidFill>
                  <a:srgbClr val="0000FF"/>
                </a:solidFill>
                <a:latin typeface="Arial" charset="0"/>
              </a:rPr>
              <a:t>QLNN về </a:t>
            </a:r>
            <a:r>
              <a:rPr lang="en-US" sz="1900" b="1" kern="0">
                <a:solidFill>
                  <a:srgbClr val="0000FF"/>
                </a:solidFill>
                <a:latin typeface="Arial" charset="0"/>
              </a:rPr>
              <a:t>đấu thầu; trách nhiệm của các bên có liên quan và các hoạt động đấu thầu, bao </a:t>
            </a:r>
            <a:r>
              <a:rPr lang="en-US" sz="1900" b="1" kern="0" smtClean="0">
                <a:solidFill>
                  <a:srgbClr val="0000FF"/>
                </a:solidFill>
                <a:latin typeface="Arial" charset="0"/>
              </a:rPr>
              <a:t>gồm:</a:t>
            </a:r>
          </a:p>
          <a:p>
            <a:pPr indent="-457200" algn="just" eaLnBrk="1" hangingPunct="1">
              <a:lnSpc>
                <a:spcPct val="105000"/>
              </a:lnSpc>
              <a:spcBef>
                <a:spcPts val="600"/>
              </a:spcBef>
              <a:spcAft>
                <a:spcPts val="0"/>
              </a:spcAft>
              <a:buClr>
                <a:srgbClr val="FF0000"/>
              </a:buClr>
              <a:buFont typeface="+mj-lt"/>
              <a:buAutoNum type="arabicPeriod"/>
              <a:defRPr/>
            </a:pPr>
            <a:r>
              <a:rPr lang="en-US" sz="2000" b="1" kern="0" smtClean="0">
                <a:solidFill>
                  <a:srgbClr val="FF0066"/>
                </a:solidFill>
                <a:latin typeface="Arial" charset="0"/>
              </a:rPr>
              <a:t>Lựa </a:t>
            </a:r>
            <a:r>
              <a:rPr lang="en-US" sz="2000" b="1" kern="0">
                <a:solidFill>
                  <a:srgbClr val="FF0066"/>
                </a:solidFill>
                <a:latin typeface="Arial" charset="0"/>
              </a:rPr>
              <a:t>chọn nhà thầu cung cấp dịch vụ tư vấn, dịch vụ phi tư vấn, hàng hóa, xây lắp đối </a:t>
            </a:r>
            <a:r>
              <a:rPr lang="en-US" sz="2000" b="1" kern="0" smtClean="0">
                <a:solidFill>
                  <a:srgbClr val="FF0066"/>
                </a:solidFill>
                <a:latin typeface="Arial" charset="0"/>
              </a:rPr>
              <a:t>với:</a:t>
            </a:r>
          </a:p>
          <a:p>
            <a:pPr indent="-457200" algn="just" eaLnBrk="1" hangingPunct="1">
              <a:lnSpc>
                <a:spcPct val="105000"/>
              </a:lnSpc>
              <a:spcBef>
                <a:spcPts val="600"/>
              </a:spcBef>
              <a:spcAft>
                <a:spcPts val="0"/>
              </a:spcAft>
              <a:buClr>
                <a:srgbClr val="FF0000"/>
              </a:buClr>
              <a:buFont typeface="+mj-lt"/>
              <a:buAutoNum type="alphaLcParenR"/>
              <a:defRPr/>
            </a:pPr>
            <a:r>
              <a:rPr lang="en-US" sz="2000" b="1" kern="0" smtClean="0">
                <a:solidFill>
                  <a:srgbClr val="008000"/>
                </a:solidFill>
                <a:latin typeface="Arial" charset="0"/>
              </a:rPr>
              <a:t>Dự </a:t>
            </a:r>
            <a:r>
              <a:rPr lang="en-US" sz="2000" b="1" kern="0">
                <a:solidFill>
                  <a:srgbClr val="008000"/>
                </a:solidFill>
                <a:latin typeface="Arial" charset="0"/>
              </a:rPr>
              <a:t>án đầu tư phát triển</a:t>
            </a:r>
            <a:r>
              <a:rPr lang="en-US" sz="2000" b="1" kern="0">
                <a:solidFill>
                  <a:srgbClr val="0000FF"/>
                </a:solidFill>
                <a:latin typeface="Arial" charset="0"/>
              </a:rPr>
              <a:t> sử dụng vốn nhà nước của </a:t>
            </a:r>
            <a:r>
              <a:rPr lang="en-US" sz="2000" b="1" kern="0" smtClean="0">
                <a:solidFill>
                  <a:srgbClr val="FF6600"/>
                </a:solidFill>
                <a:latin typeface="Arial" charset="0"/>
              </a:rPr>
              <a:t>CQNN</a:t>
            </a:r>
            <a:r>
              <a:rPr lang="en-US" sz="2000" b="1" kern="0" smtClean="0">
                <a:solidFill>
                  <a:srgbClr val="0000FF"/>
                </a:solidFill>
                <a:latin typeface="Arial" charset="0"/>
              </a:rPr>
              <a:t>, </a:t>
            </a:r>
            <a:r>
              <a:rPr lang="en-US" sz="2000" b="1" kern="0">
                <a:solidFill>
                  <a:srgbClr val="0000FF"/>
                </a:solidFill>
                <a:latin typeface="Arial" charset="0"/>
              </a:rPr>
              <a:t>tổ chức chính trị, tổ chức chính trị - xã hội, tổ chức chính trị xã hội - nghề nghiệp, tổ chức xã hội - nghề nghiệp, tổ chức xã hội, đơn vị thuộc </a:t>
            </a:r>
            <a:r>
              <a:rPr lang="en-US" sz="2000" b="1" kern="0" smtClean="0">
                <a:solidFill>
                  <a:srgbClr val="0000FF"/>
                </a:solidFill>
                <a:latin typeface="Arial" charset="0"/>
              </a:rPr>
              <a:t>LLVTND, </a:t>
            </a:r>
            <a:r>
              <a:rPr lang="en-US" sz="2000" b="1" kern="0">
                <a:solidFill>
                  <a:srgbClr val="FF6600"/>
                </a:solidFill>
                <a:latin typeface="Arial" charset="0"/>
              </a:rPr>
              <a:t>đơn vị sự nghiệp công </a:t>
            </a:r>
            <a:r>
              <a:rPr lang="en-US" sz="2000" b="1" kern="0" smtClean="0">
                <a:solidFill>
                  <a:srgbClr val="FF6600"/>
                </a:solidFill>
                <a:latin typeface="Arial" charset="0"/>
              </a:rPr>
              <a:t>lập</a:t>
            </a:r>
            <a:r>
              <a:rPr lang="en-US" sz="2000" b="1" kern="0" smtClean="0">
                <a:solidFill>
                  <a:srgbClr val="008000"/>
                </a:solidFill>
                <a:latin typeface="Arial" charset="0"/>
              </a:rPr>
              <a:t>;</a:t>
            </a:r>
          </a:p>
          <a:p>
            <a:pPr indent="-457200" algn="just" eaLnBrk="1" hangingPunct="1">
              <a:lnSpc>
                <a:spcPct val="105000"/>
              </a:lnSpc>
              <a:spcBef>
                <a:spcPts val="600"/>
              </a:spcBef>
              <a:spcAft>
                <a:spcPts val="0"/>
              </a:spcAft>
              <a:buClr>
                <a:srgbClr val="FF0000"/>
              </a:buClr>
              <a:buFont typeface="+mj-lt"/>
              <a:buAutoNum type="alphaLcParenR"/>
              <a:defRPr/>
            </a:pPr>
            <a:r>
              <a:rPr lang="en-US" sz="2000" b="1" kern="0" smtClean="0">
                <a:solidFill>
                  <a:srgbClr val="0000FF"/>
                </a:solidFill>
                <a:latin typeface="Arial" charset="0"/>
              </a:rPr>
              <a:t>Dự </a:t>
            </a:r>
            <a:r>
              <a:rPr lang="en-US" sz="2000" b="1" kern="0">
                <a:solidFill>
                  <a:srgbClr val="0000FF"/>
                </a:solidFill>
                <a:latin typeface="Arial" charset="0"/>
              </a:rPr>
              <a:t>án đầu tư phát triển của doanh nghiệp nhà </a:t>
            </a:r>
            <a:r>
              <a:rPr lang="en-US" sz="2000" b="1" kern="0" smtClean="0">
                <a:solidFill>
                  <a:srgbClr val="0000FF"/>
                </a:solidFill>
                <a:latin typeface="Arial" charset="0"/>
              </a:rPr>
              <a:t>nước;</a:t>
            </a:r>
          </a:p>
          <a:p>
            <a:pPr indent="-457200" algn="just" eaLnBrk="1" hangingPunct="1">
              <a:lnSpc>
                <a:spcPct val="105000"/>
              </a:lnSpc>
              <a:spcBef>
                <a:spcPts val="600"/>
              </a:spcBef>
              <a:spcAft>
                <a:spcPts val="0"/>
              </a:spcAft>
              <a:buClr>
                <a:srgbClr val="FF0000"/>
              </a:buClr>
              <a:buFont typeface="+mj-lt"/>
              <a:buAutoNum type="alphaLcParenR"/>
              <a:defRPr/>
            </a:pPr>
            <a:r>
              <a:rPr lang="en-US" sz="2000" b="1" kern="0" smtClean="0">
                <a:solidFill>
                  <a:srgbClr val="0000FF"/>
                </a:solidFill>
                <a:latin typeface="Arial" charset="0"/>
              </a:rPr>
              <a:t>Dự </a:t>
            </a:r>
            <a:r>
              <a:rPr lang="en-US" sz="2000" b="1" kern="0">
                <a:solidFill>
                  <a:srgbClr val="0000FF"/>
                </a:solidFill>
                <a:latin typeface="Arial" charset="0"/>
              </a:rPr>
              <a:t>án đầu tư phát triển không thuộc quy định tại điểm a và điểm b khoản này có sử dụng vốn nhà nước, vốn của </a:t>
            </a:r>
            <a:r>
              <a:rPr lang="en-US" sz="2000" b="1" kern="0" smtClean="0">
                <a:solidFill>
                  <a:srgbClr val="0000FF"/>
                </a:solidFill>
                <a:latin typeface="Arial" charset="0"/>
              </a:rPr>
              <a:t>DNNN </a:t>
            </a:r>
            <a:r>
              <a:rPr lang="en-US" sz="2000" b="1" kern="0">
                <a:solidFill>
                  <a:srgbClr val="0000FF"/>
                </a:solidFill>
                <a:latin typeface="Arial" charset="0"/>
              </a:rPr>
              <a:t>từ 30% trở lên hoặc dưới 30% nhưng trên 500 tỷ đồng trong tổng mức đầu tư của dự </a:t>
            </a:r>
            <a:r>
              <a:rPr lang="en-US" sz="2000" b="1" kern="0" smtClean="0">
                <a:solidFill>
                  <a:srgbClr val="0000FF"/>
                </a:solidFill>
                <a:latin typeface="Arial" charset="0"/>
              </a:rPr>
              <a:t>án;</a:t>
            </a:r>
          </a:p>
          <a:p>
            <a:pPr indent="-457200" algn="just" eaLnBrk="1" hangingPunct="1">
              <a:lnSpc>
                <a:spcPct val="105000"/>
              </a:lnSpc>
              <a:spcBef>
                <a:spcPts val="600"/>
              </a:spcBef>
              <a:spcAft>
                <a:spcPts val="0"/>
              </a:spcAft>
              <a:buClr>
                <a:srgbClr val="FF0000"/>
              </a:buClr>
              <a:buFont typeface="+mj-lt"/>
              <a:buAutoNum type="alphaLcParenR"/>
              <a:defRPr/>
            </a:pPr>
            <a:r>
              <a:rPr lang="en-US" sz="2000" b="1" kern="0" smtClean="0">
                <a:solidFill>
                  <a:srgbClr val="008000"/>
                </a:solidFill>
                <a:latin typeface="Arial" charset="0"/>
              </a:rPr>
              <a:t>Mua </a:t>
            </a:r>
            <a:r>
              <a:rPr lang="en-US" sz="2000" b="1" kern="0">
                <a:solidFill>
                  <a:srgbClr val="008000"/>
                </a:solidFill>
                <a:latin typeface="Arial" charset="0"/>
              </a:rPr>
              <a:t>sắm sử dụng vốn nhà nước nhằm duy trì hoạt động thường xuyên</a:t>
            </a:r>
            <a:r>
              <a:rPr lang="en-US" sz="2000" b="1" kern="0">
                <a:solidFill>
                  <a:srgbClr val="0000FF"/>
                </a:solidFill>
                <a:latin typeface="Arial" charset="0"/>
              </a:rPr>
              <a:t> của </a:t>
            </a:r>
            <a:r>
              <a:rPr lang="en-US" sz="2000" b="1" kern="0" smtClean="0">
                <a:solidFill>
                  <a:srgbClr val="FF6600"/>
                </a:solidFill>
                <a:latin typeface="Arial" charset="0"/>
              </a:rPr>
              <a:t>CQNN</a:t>
            </a:r>
            <a:r>
              <a:rPr lang="en-US" sz="2000" b="1" kern="0" smtClean="0">
                <a:solidFill>
                  <a:srgbClr val="0000FF"/>
                </a:solidFill>
                <a:latin typeface="Arial" charset="0"/>
              </a:rPr>
              <a:t>, </a:t>
            </a:r>
            <a:r>
              <a:rPr lang="en-US" sz="2000" b="1" kern="0">
                <a:solidFill>
                  <a:srgbClr val="0000FF"/>
                </a:solidFill>
                <a:latin typeface="Arial" charset="0"/>
              </a:rPr>
              <a:t>tổ chức chính </a:t>
            </a:r>
            <a:r>
              <a:rPr lang="en-US" sz="2000" b="1" kern="0" smtClean="0">
                <a:solidFill>
                  <a:srgbClr val="0000FF"/>
                </a:solidFill>
                <a:latin typeface="Arial" charset="0"/>
              </a:rPr>
              <a:t>trị …… tổ </a:t>
            </a:r>
            <a:r>
              <a:rPr lang="en-US" sz="2000" b="1" kern="0">
                <a:solidFill>
                  <a:srgbClr val="0000FF"/>
                </a:solidFill>
                <a:latin typeface="Arial" charset="0"/>
              </a:rPr>
              <a:t>chức xã hội, đơn vị thuộc </a:t>
            </a:r>
            <a:r>
              <a:rPr lang="en-US" sz="2000" b="1" kern="0" smtClean="0">
                <a:solidFill>
                  <a:srgbClr val="0000FF"/>
                </a:solidFill>
                <a:latin typeface="Arial" charset="0"/>
              </a:rPr>
              <a:t>LLVTND, </a:t>
            </a:r>
            <a:r>
              <a:rPr lang="en-US" sz="2000" b="1" kern="0">
                <a:solidFill>
                  <a:srgbClr val="FF6600"/>
                </a:solidFill>
                <a:latin typeface="Arial" charset="0"/>
              </a:rPr>
              <a:t>đơn vị sự nghiệp công </a:t>
            </a:r>
            <a:r>
              <a:rPr lang="en-US" sz="2000" b="1" kern="0" smtClean="0">
                <a:solidFill>
                  <a:srgbClr val="FF6600"/>
                </a:solidFill>
                <a:latin typeface="Arial" charset="0"/>
              </a:rPr>
              <a:t>lập;</a:t>
            </a:r>
            <a:endParaRPr lang="en-US" sz="2000" b="1" kern="0">
              <a:solidFill>
                <a:srgbClr val="0000FF"/>
              </a:solidFill>
              <a:latin typeface="Arial" charset="0"/>
            </a:endParaRPr>
          </a:p>
        </p:txBody>
      </p:sp>
    </p:spTree>
    <p:extLst>
      <p:ext uri="{BB962C8B-B14F-4D97-AF65-F5344CB8AC3E}">
        <p14:creationId xmlns:p14="http://schemas.microsoft.com/office/powerpoint/2010/main" val="6524337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indent="-457200" algn="ctr" eaLnBrk="1" hangingPunct="1">
              <a:lnSpc>
                <a:spcPct val="114000"/>
              </a:lnSpc>
              <a:spcBef>
                <a:spcPts val="1200"/>
              </a:spcBef>
              <a:spcAft>
                <a:spcPts val="0"/>
              </a:spcAft>
              <a:defRPr/>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1. Phạm vi điều chỉnh</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77850" indent="-468313" algn="just" eaLnBrk="1" hangingPunct="1">
              <a:lnSpc>
                <a:spcPct val="103000"/>
              </a:lnSpc>
              <a:spcBef>
                <a:spcPts val="600"/>
              </a:spcBef>
              <a:spcAft>
                <a:spcPts val="0"/>
              </a:spcAft>
              <a:buClr>
                <a:srgbClr val="FF0000"/>
              </a:buClr>
              <a:buNone/>
              <a:defRPr/>
            </a:pPr>
            <a:r>
              <a:rPr lang="en-US" sz="1900" b="1" kern="0" smtClean="0">
                <a:solidFill>
                  <a:srgbClr val="FF0000"/>
                </a:solidFill>
                <a:latin typeface="Arial" charset="0"/>
              </a:rPr>
              <a:t>đ) </a:t>
            </a:r>
            <a:r>
              <a:rPr lang="en-US" sz="1900" b="1" kern="0" smtClean="0">
                <a:solidFill>
                  <a:srgbClr val="0000FF"/>
                </a:solidFill>
                <a:latin typeface="Arial" charset="0"/>
              </a:rPr>
              <a:t>  Mua </a:t>
            </a:r>
            <a:r>
              <a:rPr lang="en-US" sz="1900" b="1" kern="0">
                <a:solidFill>
                  <a:srgbClr val="0000FF"/>
                </a:solidFill>
                <a:latin typeface="Arial" charset="0"/>
              </a:rPr>
              <a:t>sắm sử dụng vốn nhà nước </a:t>
            </a:r>
            <a:r>
              <a:rPr lang="en-US" sz="1900" b="1" kern="0">
                <a:solidFill>
                  <a:srgbClr val="006600"/>
                </a:solidFill>
                <a:latin typeface="Arial" charset="0"/>
              </a:rPr>
              <a:t>nhằm cung cấp sản phẩm, dịch vụ </a:t>
            </a:r>
            <a:r>
              <a:rPr lang="en-US" sz="1900" b="1" kern="0" smtClean="0">
                <a:solidFill>
                  <a:srgbClr val="006600"/>
                </a:solidFill>
                <a:latin typeface="Arial" charset="0"/>
              </a:rPr>
              <a:t>công;</a:t>
            </a:r>
          </a:p>
          <a:p>
            <a:pPr marL="577850" indent="-468313" algn="just" eaLnBrk="1" hangingPunct="1">
              <a:lnSpc>
                <a:spcPct val="103000"/>
              </a:lnSpc>
              <a:spcBef>
                <a:spcPts val="600"/>
              </a:spcBef>
              <a:spcAft>
                <a:spcPts val="0"/>
              </a:spcAft>
              <a:buClr>
                <a:srgbClr val="FF0000"/>
              </a:buClr>
              <a:buFont typeface="+mj-lt"/>
              <a:buAutoNum type="alphaLcParenR" startAt="5"/>
              <a:defRPr/>
            </a:pPr>
            <a:r>
              <a:rPr lang="en-US" sz="1900" b="1" kern="0" smtClean="0">
                <a:solidFill>
                  <a:srgbClr val="0000FF"/>
                </a:solidFill>
                <a:latin typeface="Arial" charset="0"/>
              </a:rPr>
              <a:t>Mua </a:t>
            </a:r>
            <a:r>
              <a:rPr lang="en-US" sz="1900" b="1" kern="0">
                <a:solidFill>
                  <a:srgbClr val="0000FF"/>
                </a:solidFill>
                <a:latin typeface="Arial" charset="0"/>
              </a:rPr>
              <a:t>hàng dự trữ quốc gia sử dụng vốn nhà </a:t>
            </a:r>
            <a:r>
              <a:rPr lang="en-US" sz="1900" b="1" kern="0" smtClean="0">
                <a:solidFill>
                  <a:srgbClr val="0000FF"/>
                </a:solidFill>
                <a:latin typeface="Arial" charset="0"/>
              </a:rPr>
              <a:t>nước;</a:t>
            </a:r>
          </a:p>
          <a:p>
            <a:pPr indent="-461963" algn="just" eaLnBrk="1" hangingPunct="1">
              <a:lnSpc>
                <a:spcPct val="103000"/>
              </a:lnSpc>
              <a:spcBef>
                <a:spcPts val="600"/>
              </a:spcBef>
              <a:spcAft>
                <a:spcPts val="0"/>
              </a:spcAft>
              <a:buClr>
                <a:srgbClr val="FF0000"/>
              </a:buClr>
              <a:buAutoNum type="alphaLcParenR" startAt="7"/>
              <a:defRPr/>
            </a:pPr>
            <a:r>
              <a:rPr lang="en-US" sz="1900" b="1" kern="0" smtClean="0">
                <a:solidFill>
                  <a:srgbClr val="0000FF"/>
                </a:solidFill>
                <a:latin typeface="Arial" charset="0"/>
              </a:rPr>
              <a:t>Mua </a:t>
            </a:r>
            <a:r>
              <a:rPr lang="en-US" sz="1900" b="1" kern="0">
                <a:solidFill>
                  <a:srgbClr val="0000FF"/>
                </a:solidFill>
                <a:latin typeface="Arial" charset="0"/>
              </a:rPr>
              <a:t>thuốc, vật tư y tế sử dụng vốn nhà nước; nguồn quỹ </a:t>
            </a:r>
            <a:r>
              <a:rPr lang="en-US" sz="1900" b="1" kern="0" smtClean="0">
                <a:solidFill>
                  <a:srgbClr val="0000FF"/>
                </a:solidFill>
                <a:latin typeface="Arial" charset="0"/>
              </a:rPr>
              <a:t>BHYT, </a:t>
            </a:r>
            <a:r>
              <a:rPr lang="en-US" sz="1900" b="1" kern="0">
                <a:solidFill>
                  <a:srgbClr val="0000FF"/>
                </a:solidFill>
                <a:latin typeface="Arial" charset="0"/>
              </a:rPr>
              <a:t>nguồn thu từ dịch vụ khám bệnh, chữa bệnh và nguồn thu hợp pháp khác của cơ sở y tế công </a:t>
            </a:r>
            <a:r>
              <a:rPr lang="en-US" sz="1900" b="1" kern="0" smtClean="0">
                <a:solidFill>
                  <a:srgbClr val="0000FF"/>
                </a:solidFill>
                <a:latin typeface="Arial" charset="0"/>
              </a:rPr>
              <a:t>lập;</a:t>
            </a:r>
          </a:p>
          <a:p>
            <a:pPr marL="566737" indent="-457200" algn="just" eaLnBrk="1" hangingPunct="1">
              <a:lnSpc>
                <a:spcPct val="103000"/>
              </a:lnSpc>
              <a:spcBef>
                <a:spcPts val="600"/>
              </a:spcBef>
              <a:spcAft>
                <a:spcPts val="0"/>
              </a:spcAft>
              <a:buClr>
                <a:srgbClr val="FF0000"/>
              </a:buClr>
              <a:buFont typeface="+mj-lt"/>
              <a:buAutoNum type="arabicPeriod" startAt="2"/>
              <a:defRPr/>
            </a:pPr>
            <a:r>
              <a:rPr lang="en-US" sz="1900" b="1" kern="0" smtClean="0">
                <a:solidFill>
                  <a:srgbClr val="0000FF"/>
                </a:solidFill>
                <a:latin typeface="Arial" charset="0"/>
              </a:rPr>
              <a:t>Lựa </a:t>
            </a:r>
            <a:r>
              <a:rPr lang="en-US" sz="1900" b="1" kern="0">
                <a:solidFill>
                  <a:srgbClr val="0000FF"/>
                </a:solidFill>
                <a:latin typeface="Arial" charset="0"/>
              </a:rPr>
              <a:t>chọn nhà thầu thực hiện cung cấp dịch vụ tư vấn, dịch vụ phi tư vấn, hàng hóa trên lãnh thổ Việt Nam để thực hiện dự án đầu tư trực tiếp ra nước ngoài của doanh nghiệp Việt Nam mà dự án đó sử dụng vốn nhà nước từ 30% trở lên hoặc dưới 30% nhưng trên 500 tỷ đồng trong tổng mức đầu tư của dự </a:t>
            </a:r>
            <a:r>
              <a:rPr lang="en-US" sz="1900" b="1" kern="0" smtClean="0">
                <a:solidFill>
                  <a:srgbClr val="0000FF"/>
                </a:solidFill>
                <a:latin typeface="Arial" charset="0"/>
              </a:rPr>
              <a:t>án;</a:t>
            </a:r>
          </a:p>
          <a:p>
            <a:pPr marL="566737" indent="-457200" algn="just" eaLnBrk="1" hangingPunct="1">
              <a:lnSpc>
                <a:spcPct val="103000"/>
              </a:lnSpc>
              <a:spcBef>
                <a:spcPts val="600"/>
              </a:spcBef>
              <a:spcAft>
                <a:spcPts val="0"/>
              </a:spcAft>
              <a:buClr>
                <a:srgbClr val="FF0000"/>
              </a:buClr>
              <a:buFont typeface="+mj-lt"/>
              <a:buAutoNum type="arabicPeriod" startAt="2"/>
              <a:defRPr/>
            </a:pPr>
            <a:r>
              <a:rPr lang="en-US" sz="1900" b="1" kern="0" smtClean="0">
                <a:solidFill>
                  <a:srgbClr val="0000FF"/>
                </a:solidFill>
                <a:latin typeface="Arial" charset="0"/>
              </a:rPr>
              <a:t>Lựa </a:t>
            </a:r>
            <a:r>
              <a:rPr lang="en-US" sz="1900" b="1" kern="0">
                <a:solidFill>
                  <a:srgbClr val="0000FF"/>
                </a:solidFill>
                <a:latin typeface="Arial" charset="0"/>
              </a:rPr>
              <a:t>chọn nhà đầu tư thực hiện dự án đầu tư theo hình thức đối tác công tư (PPP), </a:t>
            </a:r>
            <a:r>
              <a:rPr lang="en-US" sz="1900" b="1" kern="0">
                <a:solidFill>
                  <a:srgbClr val="006600"/>
                </a:solidFill>
                <a:latin typeface="Arial" charset="0"/>
              </a:rPr>
              <a:t>dự án đầu tư có sử dụng </a:t>
            </a:r>
            <a:r>
              <a:rPr lang="en-US" sz="1900" b="1" kern="0" smtClean="0">
                <a:solidFill>
                  <a:srgbClr val="006600"/>
                </a:solidFill>
                <a:latin typeface="Arial" charset="0"/>
              </a:rPr>
              <a:t>đất;</a:t>
            </a:r>
          </a:p>
          <a:p>
            <a:pPr marL="566737" indent="-457200" algn="just" eaLnBrk="1" hangingPunct="1">
              <a:lnSpc>
                <a:spcPct val="103000"/>
              </a:lnSpc>
              <a:spcBef>
                <a:spcPts val="600"/>
              </a:spcBef>
              <a:spcAft>
                <a:spcPts val="0"/>
              </a:spcAft>
              <a:buClr>
                <a:srgbClr val="FF0000"/>
              </a:buClr>
              <a:buFont typeface="+mj-lt"/>
              <a:buAutoNum type="arabicPeriod" startAt="2"/>
              <a:defRPr/>
            </a:pPr>
            <a:endParaRPr lang="en-US" sz="2200" b="1" kern="0" smtClean="0">
              <a:solidFill>
                <a:srgbClr val="0000FF"/>
              </a:solidFill>
              <a:latin typeface="Arial" charset="0"/>
            </a:endParaRPr>
          </a:p>
          <a:p>
            <a:pPr marL="566737" indent="-457200" algn="just" eaLnBrk="1" hangingPunct="1">
              <a:lnSpc>
                <a:spcPct val="103000"/>
              </a:lnSpc>
              <a:spcBef>
                <a:spcPts val="600"/>
              </a:spcBef>
              <a:spcAft>
                <a:spcPts val="0"/>
              </a:spcAft>
              <a:buClr>
                <a:srgbClr val="FF0000"/>
              </a:buClr>
              <a:buFont typeface="+mj-lt"/>
              <a:buAutoNum type="arabicPeriod" startAt="2"/>
              <a:defRPr/>
            </a:pPr>
            <a:endParaRPr lang="en-US" sz="2200" b="1" kern="0" smtClean="0">
              <a:solidFill>
                <a:srgbClr val="0000FF"/>
              </a:solidFill>
              <a:latin typeface="Arial" charset="0"/>
            </a:endParaRPr>
          </a:p>
          <a:p>
            <a:pPr marL="566737" indent="-457200" algn="just" eaLnBrk="1" hangingPunct="1">
              <a:lnSpc>
                <a:spcPct val="103000"/>
              </a:lnSpc>
              <a:spcBef>
                <a:spcPts val="600"/>
              </a:spcBef>
              <a:spcAft>
                <a:spcPts val="0"/>
              </a:spcAft>
              <a:buClr>
                <a:srgbClr val="FF0000"/>
              </a:buClr>
              <a:buFont typeface="+mj-lt"/>
              <a:buAutoNum type="arabicPeriod" startAt="2"/>
              <a:defRPr/>
            </a:pPr>
            <a:r>
              <a:rPr lang="en-US" sz="1900" b="1" kern="0" smtClean="0">
                <a:solidFill>
                  <a:srgbClr val="0000FF"/>
                </a:solidFill>
                <a:latin typeface="Arial" charset="0"/>
              </a:rPr>
              <a:t>Lựa </a:t>
            </a:r>
            <a:r>
              <a:rPr lang="en-US" sz="1900" b="1" kern="0">
                <a:solidFill>
                  <a:srgbClr val="0000FF"/>
                </a:solidFill>
                <a:latin typeface="Arial" charset="0"/>
              </a:rPr>
              <a:t>chọn nhà thầu trong lĩnh vực dầu </a:t>
            </a:r>
            <a:r>
              <a:rPr lang="en-US" sz="1900" b="1" kern="0" smtClean="0">
                <a:solidFill>
                  <a:srgbClr val="0000FF"/>
                </a:solidFill>
                <a:latin typeface="Arial" charset="0"/>
              </a:rPr>
              <a:t>khí…</a:t>
            </a:r>
            <a:endParaRPr lang="en-US" sz="1900" b="1" kern="0">
              <a:solidFill>
                <a:srgbClr val="0000FF"/>
              </a:solidFill>
              <a:latin typeface="Arial"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001" y="5532226"/>
            <a:ext cx="7355199" cy="822960"/>
          </a:xfrm>
          <a:prstGeom prst="rect">
            <a:avLst/>
          </a:prstGeom>
        </p:spPr>
      </p:pic>
    </p:spTree>
    <p:extLst>
      <p:ext uri="{BB962C8B-B14F-4D97-AF65-F5344CB8AC3E}">
        <p14:creationId xmlns:p14="http://schemas.microsoft.com/office/powerpoint/2010/main" val="37104850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eaLnBrk="1" hangingPunct="1">
              <a:lnSpc>
                <a:spcPct val="114000"/>
              </a:lnSpc>
              <a:spcBef>
                <a:spcPts val="1200"/>
              </a:spcBef>
              <a:spcAft>
                <a:spcPts val="0"/>
              </a:spcAft>
              <a:defRPr/>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4</a:t>
            </a:r>
            <a:r>
              <a:rPr lang="en-US" sz="2600" b="1" smtClean="0">
                <a:solidFill>
                  <a:srgbClr val="FF0000"/>
                </a:solidFill>
                <a:latin typeface="Arial" panose="020B0604020202020204" pitchFamily="34" charset="0"/>
                <a:cs typeface="Arial" panose="020B0604020202020204" pitchFamily="34" charset="0"/>
              </a:rPr>
              <a:t>. </a:t>
            </a:r>
            <a:r>
              <a:rPr lang="en-US" sz="2600" b="1">
                <a:solidFill>
                  <a:srgbClr val="FF0000"/>
                </a:solidFill>
                <a:latin typeface="Arial" panose="020B0604020202020204" pitchFamily="34" charset="0"/>
                <a:cs typeface="Arial" panose="020B0604020202020204" pitchFamily="34" charset="0"/>
              </a:rPr>
              <a:t>Giải thích từ </a:t>
            </a:r>
            <a:r>
              <a:rPr lang="en-US" sz="2600" b="1" smtClean="0">
                <a:solidFill>
                  <a:srgbClr val="FF0000"/>
                </a:solidFill>
                <a:latin typeface="Arial" panose="020B0604020202020204" pitchFamily="34" charset="0"/>
                <a:cs typeface="Arial" panose="020B0604020202020204" pitchFamily="34" charset="0"/>
              </a:rPr>
              <a:t>ngữ </a:t>
            </a:r>
            <a:r>
              <a:rPr lang="en-US" sz="2600" b="1" smtClean="0">
                <a:solidFill>
                  <a:srgbClr val="006600"/>
                </a:solidFill>
                <a:latin typeface="Arial" panose="020B0604020202020204" pitchFamily="34" charset="0"/>
                <a:cs typeface="Arial" panose="020B0604020202020204" pitchFamily="34" charset="0"/>
              </a:rPr>
              <a:t>(có 45 thuật ngữ)</a:t>
            </a:r>
            <a:endParaRPr lang="en-US" sz="2600" b="1">
              <a:solidFill>
                <a:srgbClr val="0066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2000"/>
              </a:lnSpc>
              <a:spcBef>
                <a:spcPts val="1200"/>
              </a:spcBef>
              <a:spcAft>
                <a:spcPts val="0"/>
              </a:spcAft>
              <a:buClr>
                <a:srgbClr val="FF0000"/>
              </a:buClr>
              <a:buFont typeface="+mj-lt"/>
              <a:buAutoNum type="arabicPeriod"/>
              <a:defRPr/>
            </a:pPr>
            <a:r>
              <a:rPr lang="en-US" sz="2300" b="1" kern="0" smtClean="0">
                <a:solidFill>
                  <a:srgbClr val="FF0066"/>
                </a:solidFill>
                <a:latin typeface="Arial" charset="0"/>
              </a:rPr>
              <a:t>Bảo </a:t>
            </a:r>
            <a:r>
              <a:rPr lang="en-US" sz="2300" b="1" kern="0">
                <a:solidFill>
                  <a:srgbClr val="FF0066"/>
                </a:solidFill>
                <a:latin typeface="Arial" charset="0"/>
              </a:rPr>
              <a:t>đảm dự thầu </a:t>
            </a:r>
            <a:r>
              <a:rPr lang="en-US" sz="2300" b="1" kern="0">
                <a:solidFill>
                  <a:srgbClr val="0000FF"/>
                </a:solidFill>
                <a:latin typeface="Arial" charset="0"/>
              </a:rPr>
              <a:t>là việc nhà thầu, nhà đầu tư thực hiện một trong các biện pháp đặt cọc, ký quỹ hoặc nộp thư bảo lãnh của tổ chức tín dụng hoặc chi nhánh ngân hàng nước ngoài được thành lập theo pháp luật Việt Nam để bảo đảm trách nhiệm dự thầu của nhà thầu, nhà đầu tư trong thời gian xác định theo yêu cầu của hồ sơ mời thầu, hồ sơ yêu </a:t>
            </a:r>
            <a:r>
              <a:rPr lang="en-US" sz="2300" b="1" kern="0" smtClean="0">
                <a:solidFill>
                  <a:srgbClr val="0000FF"/>
                </a:solidFill>
                <a:latin typeface="Arial" charset="0"/>
              </a:rPr>
              <a:t>cầu.</a:t>
            </a:r>
          </a:p>
          <a:p>
            <a:pPr indent="-457200" algn="just" eaLnBrk="1" hangingPunct="1">
              <a:lnSpc>
                <a:spcPct val="112000"/>
              </a:lnSpc>
              <a:spcBef>
                <a:spcPts val="1200"/>
              </a:spcBef>
              <a:spcAft>
                <a:spcPts val="0"/>
              </a:spcAft>
              <a:buClr>
                <a:srgbClr val="FF0000"/>
              </a:buClr>
              <a:buFont typeface="+mj-lt"/>
              <a:buAutoNum type="arabicPeriod"/>
              <a:defRPr/>
            </a:pPr>
            <a:r>
              <a:rPr lang="en-US" sz="2300" b="1" kern="0" smtClean="0">
                <a:solidFill>
                  <a:srgbClr val="FF0066"/>
                </a:solidFill>
                <a:latin typeface="Arial" charset="0"/>
              </a:rPr>
              <a:t>Bảo </a:t>
            </a:r>
            <a:r>
              <a:rPr lang="en-US" sz="2300" b="1" kern="0">
                <a:solidFill>
                  <a:srgbClr val="FF0066"/>
                </a:solidFill>
                <a:latin typeface="Arial" charset="0"/>
              </a:rPr>
              <a:t>đảm thực hiện hợp đồng </a:t>
            </a:r>
            <a:r>
              <a:rPr lang="en-US" sz="2300" b="1" kern="0">
                <a:solidFill>
                  <a:srgbClr val="0000FF"/>
                </a:solidFill>
                <a:latin typeface="Arial" charset="0"/>
              </a:rPr>
              <a:t>là việc nhà thầu, nhà đầu tư thực hiện một trong các biện pháp đặt cọc, ký quỹ hoặc nộp thư bảo lãnh của tổ chức tín dụng hoặc chi nhánh ngân hàng nước ngoài được thành lập theo pháp luật Việt Nam để bảo đảm trách nhiệm thực hiện hợp đồng của nhà thầu, nhà đầu </a:t>
            </a:r>
            <a:r>
              <a:rPr lang="en-US" sz="2300" b="1" kern="0" smtClean="0">
                <a:solidFill>
                  <a:srgbClr val="0000FF"/>
                </a:solidFill>
                <a:latin typeface="Arial" charset="0"/>
              </a:rPr>
              <a:t>tư.</a:t>
            </a:r>
            <a:endParaRPr lang="en-US" sz="2300" b="1" kern="0">
              <a:solidFill>
                <a:srgbClr val="0000FF"/>
              </a:solidFill>
              <a:latin typeface="Arial" charset="0"/>
            </a:endParaRPr>
          </a:p>
        </p:txBody>
      </p:sp>
    </p:spTree>
    <p:extLst>
      <p:ext uri="{BB962C8B-B14F-4D97-AF65-F5344CB8AC3E}">
        <p14:creationId xmlns:p14="http://schemas.microsoft.com/office/powerpoint/2010/main" val="3978156530"/>
      </p:ext>
    </p:extLst>
  </p:cSld>
  <p:clrMapOvr>
    <a:masterClrMapping/>
  </p:clrMapOvr>
  <p:timing>
    <p:tnLst>
      <p:par>
        <p:cTn id="1" dur="indefinite" restart="never" nodeType="tmRoot"/>
      </p:par>
    </p:tnLst>
  </p:timing>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txDef>
      <a:spPr bwMode="auto">
        <a:noFill/>
        <a:ln w="9525">
          <a:noFill/>
          <a:miter lim="800000"/>
          <a:headEnd/>
          <a:tailEnd/>
        </a:ln>
      </a:spPr>
      <a:bodyPr vert="horz" wrap="square" lIns="91440" tIns="45720" rIns="91440" bIns="45720" numCol="1" anchor="ctr" anchorCtr="0" compatLnSpc="1">
        <a:prstTxWarp prst="textNoShape">
          <a:avLst/>
        </a:prstTxWarp>
      </a:bodyPr>
      <a:lstStyle>
        <a:defPPr>
          <a:spcBef>
            <a:spcPct val="20000"/>
          </a:spcBef>
          <a:defRPr sz="3200" b="1" kern="0" smtClean="0">
            <a:solidFill>
              <a:srgbClr val="FF0000"/>
            </a:solidFill>
            <a:latin typeface="Arial" pitchFamily="34" charset="0"/>
            <a:ea typeface="+mj-ea"/>
            <a:cs typeface="Arial" pitchFamily="34" charset="0"/>
          </a:defRPr>
        </a:defPPr>
      </a:lstStyle>
    </a:tx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themeOverride>
</file>

<file path=docProps/app.xml><?xml version="1.0" encoding="utf-8"?>
<Properties xmlns="http://schemas.openxmlformats.org/officeDocument/2006/extended-properties" xmlns:vt="http://schemas.openxmlformats.org/officeDocument/2006/docPropsVTypes">
  <Template/>
  <TotalTime>23659</TotalTime>
  <Words>6192</Words>
  <Application>Microsoft Office PowerPoint</Application>
  <PresentationFormat>On-screen Show (4:3)</PresentationFormat>
  <Paragraphs>284</Paragraphs>
  <Slides>56</Slides>
  <Notes>1</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Profile</vt:lpstr>
      <vt:lpstr>GIỚI THIỆU  LUẬT ĐẤU THẦU NĂM 2013</vt:lpstr>
      <vt:lpstr>TÌNH HUỐNG THẢO LUẬN</vt:lpstr>
      <vt:lpstr>GIỚI THIỆU LUẬT ĐẤU THẦU NĂM 2013</vt:lpstr>
      <vt:lpstr>BỐ CỤC CỦA LUẬT (13 chương với 96 điều)</vt:lpstr>
      <vt:lpstr>BỐ CỤC CỦA LUẬT (13 chương với 96 điều)</vt:lpstr>
      <vt:lpstr>PowerPoint Presentation</vt:lpstr>
      <vt:lpstr>CHƯƠNG 1. NHỮNG QUY ĐỊNH CHUNG Điều 1. Phạm vi điều chỉnh</vt:lpstr>
      <vt:lpstr>Điều 1. Phạm vi điều chỉnh</vt:lpstr>
      <vt:lpstr>Điều 4. Giải thích từ ngữ (có 45 thuật ngữ)</vt:lpstr>
      <vt:lpstr>Điều 4. Giải thích từ ngữ (có 45 thuật ngữ)</vt:lpstr>
      <vt:lpstr>Điều 4. Giải thích từ ngữ (có 45 thuật ngữ)</vt:lpstr>
      <vt:lpstr>Điều 4. Giải thích từ ngữ (có 45 thuật ngữ)</vt:lpstr>
      <vt:lpstr>Điều 4. Giải thích từ ngữ (có 45 thuật ngữ)</vt:lpstr>
      <vt:lpstr>Điều 4. Giải thích từ ngữ (có 45 thuật ngữ)</vt:lpstr>
      <vt:lpstr>Điều 4. Giải thích từ ngữ (có 45 thuật ngữ)</vt:lpstr>
      <vt:lpstr>Điều 4. Giải thích từ ngữ (có 45 thuật ngữ)</vt:lpstr>
      <vt:lpstr>PowerPoint Presentation</vt:lpstr>
      <vt:lpstr>PowerPoint Presentation</vt:lpstr>
      <vt:lpstr>Điều 7. Điều kiện phát hành hồ sơ mời thầu,  hồ sơ yêu cầu</vt:lpstr>
      <vt:lpstr>Điều 7. Điều kiện phát hành hồ sơ mời thầu,  hồ sơ yêu cầu</vt:lpstr>
      <vt:lpstr>PowerPoint Presentation</vt:lpstr>
      <vt:lpstr>Điều 8. Thông tin về đấu thầu </vt:lpstr>
      <vt:lpstr>PowerPoint Presentation</vt:lpstr>
      <vt:lpstr>Điều 17. Các trường hợp hủy thầu</vt:lpstr>
      <vt:lpstr>PowerPoint Presentation</vt:lpstr>
      <vt:lpstr>CHƯƠNG 2. HÌNH THỨC, PHƯƠNG THỨC LỰA CHỌN NHÀ THẦU, NHÀ ĐẦU TƯ VÀ TỔ CHỨC ĐẤU THẦU CHUYÊN NGHIỆP</vt:lpstr>
      <vt:lpstr>Điều 22. Chỉ định thầu </vt:lpstr>
      <vt:lpstr>Điều 22. Chỉ định thầu </vt:lpstr>
      <vt:lpstr>Điều 22. Chỉ định thầu </vt:lpstr>
      <vt:lpstr>Điều 22. Chỉ định thầu </vt:lpstr>
      <vt:lpstr>Điều 23. Chào hàng cạnh tranh</vt:lpstr>
      <vt:lpstr>PowerPoint Presentation</vt:lpstr>
      <vt:lpstr>PowerPoint Presentation</vt:lpstr>
      <vt:lpstr>MỤC 2. PHƯƠNG THỨC LỰA CHỌN  NHÀ THẦU, NHÀ ĐẦU TƯ</vt:lpstr>
      <vt:lpstr>MỤC 2. PHƯƠNG THỨC LỰA CHỌN  NHÀ THẦU, NHÀ ĐẦU TƯ</vt:lpstr>
      <vt:lpstr>Điều 29. Phương thức một giai đoạn hai túi hồ sơ</vt:lpstr>
      <vt:lpstr>Điều 30. Phương thức hai giai đoạn một túi hồ sơ</vt:lpstr>
      <vt:lpstr>Điều 31. Phương thức hai giai đoạn hai túi hồ sơ</vt:lpstr>
      <vt:lpstr>PowerPoint Presentation</vt:lpstr>
      <vt:lpstr>CHƯƠNG 3. KẾ HOẠCH VÀ QUY TRÌNH LỰA CHỌN NHÀ THẦU  </vt:lpstr>
      <vt:lpstr>Điều 35. Nội dung kế hoạch lựa chọn nhà thầu  đối với từng gói thầu</vt:lpstr>
      <vt:lpstr>Điều 35. Nội dung kế hoạch lựa chọn nhà thầu  đối với từng gói thầu</vt:lpstr>
      <vt:lpstr>PowerPoint Presentation</vt:lpstr>
      <vt:lpstr>Điều 38. Quy trình lựa chọn nhà thầu </vt:lpstr>
      <vt:lpstr>PowerPoint Presentation</vt:lpstr>
      <vt:lpstr>CHƯƠNG 5. MUA SẮM TẬP TRUNG, MUA SẮM THƯỜNG XUYÊN, ……………</vt:lpstr>
      <vt:lpstr>Điều 44. Quy định chung về mua sắm tập trung </vt:lpstr>
      <vt:lpstr>Điều 45. Thỏa thuận khung </vt:lpstr>
      <vt:lpstr>PowerPoint Presentation</vt:lpstr>
      <vt:lpstr>MỤC 2. MUA SẮM THƯỜNG XUYÊN </vt:lpstr>
      <vt:lpstr>CHƯƠNG 8. HỢP ĐỒNG </vt:lpstr>
      <vt:lpstr>MỤC 2. HỢP ĐỒNG VỚI NHÀ ĐẦU TƯ</vt:lpstr>
      <vt:lpstr>PowerPoint Presentation</vt:lpstr>
      <vt:lpstr>CHƯƠNG 11. HÀNH VI BỊ CẤM VÀ XỬ LÝ VI PHẠM  VỀ ĐẤU THẦU</vt:lpstr>
      <vt:lpstr>Điều 89. Các hành vi bị cấm trong đấu thầu</vt:lpstr>
      <vt:lpstr>PowerPoint Presentation</vt:lpstr>
    </vt:vector>
  </TitlesOfParts>
  <Company>So Giao duc va Dao tao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Tap huan e-mail, QLVB</dc:title>
  <dc:creator>LeNguyenMinhNgoc</dc:creator>
  <cp:lastModifiedBy>Le Nguyen Minh Ngoc</cp:lastModifiedBy>
  <cp:revision>2421</cp:revision>
  <cp:lastPrinted>2017-10-09T03:25:03Z</cp:lastPrinted>
  <dcterms:created xsi:type="dcterms:W3CDTF">2006-08-23T15:52:09Z</dcterms:created>
  <dcterms:modified xsi:type="dcterms:W3CDTF">2018-09-30T23:20:14Z</dcterms:modified>
</cp:coreProperties>
</file>